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7"/>
  </p:notesMasterIdLst>
  <p:sldIdLst>
    <p:sldId id="256" r:id="rId2"/>
    <p:sldId id="257" r:id="rId3"/>
    <p:sldId id="258" r:id="rId4"/>
    <p:sldId id="259" r:id="rId5"/>
    <p:sldId id="274" r:id="rId6"/>
    <p:sldId id="275" r:id="rId7"/>
    <p:sldId id="276" r:id="rId8"/>
    <p:sldId id="270" r:id="rId9"/>
    <p:sldId id="277" r:id="rId10"/>
    <p:sldId id="261" r:id="rId11"/>
    <p:sldId id="262" r:id="rId12"/>
    <p:sldId id="278" r:id="rId13"/>
    <p:sldId id="279" r:id="rId14"/>
    <p:sldId id="280" r:id="rId15"/>
    <p:sldId id="281" r:id="rId16"/>
    <p:sldId id="282" r:id="rId17"/>
    <p:sldId id="263" r:id="rId18"/>
    <p:sldId id="283" r:id="rId19"/>
    <p:sldId id="284" r:id="rId20"/>
    <p:sldId id="264" r:id="rId21"/>
    <p:sldId id="265" r:id="rId22"/>
    <p:sldId id="266" r:id="rId23"/>
    <p:sldId id="267" r:id="rId24"/>
    <p:sldId id="268" r:id="rId25"/>
    <p:sldId id="269" r:id="rId26"/>
  </p:sldIdLst>
  <p:sldSz cx="9144000" cy="5143500" type="screen16x9"/>
  <p:notesSz cx="6858000" cy="9144000"/>
  <p:embeddedFontLst>
    <p:embeddedFont>
      <p:font typeface="Book Antiqua" panose="02040602050305030304" pitchFamily="18" charset="0"/>
      <p:regular r:id="rId28"/>
      <p:bold r:id="rId29"/>
      <p:italic r:id="rId30"/>
      <p:boldItalic r:id="rId31"/>
    </p:embeddedFont>
    <p:embeddedFont>
      <p:font typeface="Nunito" panose="020B060402020202020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72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154213459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Shape 5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6227003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 name="Shape 111"/>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2310372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Shape 12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6088168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Shape 12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6386975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Shape 12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861821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Shape 12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3161363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Shape 12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9519488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Shape 12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0977466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3" name="Shape 133"/>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7700416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3" name="Shape 133"/>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7753001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3" name="Shape 133"/>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602070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Shape 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 name="Shape 6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8126649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4" name="Shape 14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5049984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5" name="Shape 155"/>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5650619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Shape 1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6" name="Shape 166"/>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6665644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Shape 1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7" name="Shape 177"/>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2455219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3" name="Shape 183"/>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7223820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9" name="Shape 1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28874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41876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Shape 8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1873002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Shape 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 name="Shape 10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9292014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Shape 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 name="Shape 10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6800487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Shape 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 name="Shape 10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12046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Shape 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 name="Shape 10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3727890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Shape 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 name="Shape 10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9048272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endParaRPr/>
          </a:p>
        </p:txBody>
      </p:sp>
      <p:sp>
        <p:nvSpPr>
          <p:cNvPr id="11" name="Shape 11"/>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endParaRPr/>
          </a:p>
        </p:txBody>
      </p:sp>
      <p:sp>
        <p:nvSpPr>
          <p:cNvPr id="12" name="Shape 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endParaRPr/>
          </a:p>
        </p:txBody>
      </p:sp>
      <p:sp>
        <p:nvSpPr>
          <p:cNvPr id="15" name="Shape 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2" name="Shape 22"/>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3" name="Shape 23"/>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4" name="Shape 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7" name="Shape 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endParaRPr/>
          </a:p>
        </p:txBody>
      </p:sp>
      <p:sp>
        <p:nvSpPr>
          <p:cNvPr id="30" name="Shape 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lstStyle>
            <a:lvl1pPr marL="457200" marR="0" lvl="0" indent="-304800" algn="l" rtl="0">
              <a:lnSpc>
                <a:spcPct val="115000"/>
              </a:lnSpc>
              <a:spcBef>
                <a:spcPts val="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31" name="Shape 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9pPr>
          </a:lstStyle>
          <a:p>
            <a:endParaRPr/>
          </a:p>
        </p:txBody>
      </p:sp>
      <p:sp>
        <p:nvSpPr>
          <p:cNvPr id="34" name="Shape 3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Shape 37"/>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9pPr>
          </a:lstStyle>
          <a:p>
            <a:endParaRPr/>
          </a:p>
        </p:txBody>
      </p:sp>
      <p:sp>
        <p:nvSpPr>
          <p:cNvPr id="38" name="Shape 3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9pPr>
          </a:lstStyle>
          <a:p>
            <a:endParaRPr/>
          </a:p>
        </p:txBody>
      </p:sp>
      <p:sp>
        <p:nvSpPr>
          <p:cNvPr id="39" name="Shape 39"/>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40" name="Shape 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stStyle>
          <a:p>
            <a:endParaRPr/>
          </a:p>
        </p:txBody>
      </p:sp>
      <p:sp>
        <p:nvSpPr>
          <p:cNvPr id="43" name="Shape 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9pPr>
          </a:lstStyle>
          <a:p>
            <a:r>
              <a:t>xx%</a:t>
            </a:r>
          </a:p>
        </p:txBody>
      </p:sp>
      <p:sp>
        <p:nvSpPr>
          <p:cNvPr id="46" name="Shape 46"/>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lstStyle>
            <a:lvl1pPr marL="457200" marR="0" lvl="0" indent="-342900" algn="ctr"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ctr"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47" name="Shape 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8.jp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9.jp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jp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p:nvPr/>
        </p:nvSpPr>
        <p:spPr>
          <a:xfrm>
            <a:off x="1959300" y="3273162"/>
            <a:ext cx="52254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Shape 55"/>
          <p:cNvSpPr txBox="1"/>
          <p:nvPr/>
        </p:nvSpPr>
        <p:spPr>
          <a:xfrm>
            <a:off x="2071350" y="3346362"/>
            <a:ext cx="5001300" cy="593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IN" sz="2000" b="1" dirty="0" smtClean="0">
                <a:solidFill>
                  <a:srgbClr val="FFFFFF"/>
                </a:solidFill>
              </a:rPr>
              <a:t>Data Commander</a:t>
            </a:r>
            <a:r>
              <a:rPr lang="en-IN" sz="2000" b="1" i="0" u="none" strike="noStrike" cap="none" dirty="0" smtClean="0">
                <a:solidFill>
                  <a:srgbClr val="FFFFFF"/>
                </a:solidFill>
                <a:latin typeface="Arial"/>
                <a:ea typeface="Arial"/>
                <a:cs typeface="Arial"/>
                <a:sym typeface="Arial"/>
              </a:rPr>
              <a:t> </a:t>
            </a:r>
            <a:r>
              <a:rPr lang="en-IN" sz="2000" b="1" i="0" u="none" strike="noStrike" cap="none" dirty="0">
                <a:solidFill>
                  <a:srgbClr val="FFFFFF"/>
                </a:solidFill>
                <a:latin typeface="Arial"/>
                <a:ea typeface="Arial"/>
                <a:cs typeface="Arial"/>
                <a:sym typeface="Arial"/>
              </a:rPr>
              <a:t>| </a:t>
            </a:r>
            <a:r>
              <a:rPr lang="en-IN" sz="2000" b="1" dirty="0" smtClean="0">
                <a:solidFill>
                  <a:srgbClr val="FFFFFF"/>
                </a:solidFill>
              </a:rPr>
              <a:t>IIT Roorkee</a:t>
            </a:r>
            <a:endParaRPr sz="2000" b="1" i="0" u="none" strike="noStrike" cap="none" dirty="0">
              <a:solidFill>
                <a:srgbClr val="FFFFFF"/>
              </a:solidFill>
              <a:latin typeface="Arial"/>
              <a:ea typeface="Arial"/>
              <a:cs typeface="Arial"/>
              <a:sym typeface="Arial"/>
            </a:endParaRPr>
          </a:p>
        </p:txBody>
      </p:sp>
      <p:pic>
        <p:nvPicPr>
          <p:cNvPr id="56" name="Shape 56" descr="isafe combined logo (1).png"/>
          <p:cNvPicPr preferRelativeResize="0"/>
          <p:nvPr/>
        </p:nvPicPr>
        <p:blipFill rotWithShape="1">
          <a:blip r:embed="rId3">
            <a:alphaModFix/>
          </a:blip>
          <a:srcRect/>
          <a:stretch/>
        </p:blipFill>
        <p:spPr>
          <a:xfrm>
            <a:off x="278566" y="578242"/>
            <a:ext cx="8586867" cy="2584684"/>
          </a:xfrm>
          <a:prstGeom prst="rect">
            <a:avLst/>
          </a:prstGeom>
          <a:noFill/>
          <a:ln>
            <a:noFill/>
          </a:ln>
        </p:spPr>
      </p:pic>
      <p:sp>
        <p:nvSpPr>
          <p:cNvPr id="57" name="Shape 57"/>
          <p:cNvSpPr txBox="1"/>
          <p:nvPr/>
        </p:nvSpPr>
        <p:spPr>
          <a:xfrm>
            <a:off x="0" y="4683300"/>
            <a:ext cx="9144000" cy="460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1" u="none" strike="noStrike" cap="none" dirty="0">
                <a:solidFill>
                  <a:schemeClr val="accent2"/>
                </a:solidFill>
                <a:latin typeface="Arial"/>
                <a:ea typeface="Arial"/>
                <a:cs typeface="Arial"/>
                <a:sym typeface="Arial"/>
              </a:rPr>
              <a:t>#HumseFarakPadtaHai</a:t>
            </a:r>
            <a:r>
              <a:rPr lang="en-IN" sz="1800" b="0" i="0" u="none" strike="noStrike" cap="none" dirty="0">
                <a:solidFill>
                  <a:schemeClr val="accent2"/>
                </a:solidFill>
                <a:latin typeface="Arial"/>
                <a:ea typeface="Arial"/>
                <a:cs typeface="Arial"/>
                <a:sym typeface="Arial"/>
              </a:rPr>
              <a:t>                                                                    www.road-safety.co.in</a:t>
            </a:r>
            <a:endParaRPr sz="1800" b="0" i="0" u="none" strike="noStrike" cap="none" dirty="0">
              <a:solidFill>
                <a:schemeClr val="accent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accent1"/>
              </a:solidFill>
              <a:latin typeface="Arial"/>
              <a:ea typeface="Arial"/>
              <a:cs typeface="Arial"/>
              <a:sym typeface="Arial"/>
            </a:endParaRPr>
          </a:p>
        </p:txBody>
      </p:sp>
      <p:sp>
        <p:nvSpPr>
          <p:cNvPr id="58" name="Shape 58"/>
          <p:cNvSpPr/>
          <p:nvPr/>
        </p:nvSpPr>
        <p:spPr>
          <a:xfrm>
            <a:off x="3144000" y="4089080"/>
            <a:ext cx="2856000" cy="4449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Shape 59"/>
          <p:cNvSpPr txBox="1"/>
          <p:nvPr/>
        </p:nvSpPr>
        <p:spPr>
          <a:xfrm>
            <a:off x="3205193" y="4113537"/>
            <a:ext cx="2733600" cy="396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IN" sz="2000" b="1">
                <a:solidFill>
                  <a:srgbClr val="FFFFFF"/>
                </a:solidFill>
              </a:rPr>
              <a:t>HACKATHON</a:t>
            </a:r>
            <a:endParaRPr sz="2000" b="1" i="0" u="none" strike="noStrike" cap="none">
              <a:solidFill>
                <a:srgbClr val="FFFFFF"/>
              </a:solidFill>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p:nvPr/>
        </p:nvSpPr>
        <p:spPr>
          <a:xfrm>
            <a:off x="2676700" y="202713"/>
            <a:ext cx="38577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14" name="Shape 114"/>
          <p:cNvPicPr preferRelativeResize="0"/>
          <p:nvPr/>
        </p:nvPicPr>
        <p:blipFill rotWithShape="1">
          <a:blip r:embed="rId3">
            <a:alphaModFix/>
          </a:blip>
          <a:srcRect/>
          <a:stretch/>
        </p:blipFill>
        <p:spPr>
          <a:xfrm>
            <a:off x="8082450" y="0"/>
            <a:ext cx="1061551" cy="1072024"/>
          </a:xfrm>
          <a:prstGeom prst="rect">
            <a:avLst/>
          </a:prstGeom>
          <a:noFill/>
          <a:ln>
            <a:noFill/>
          </a:ln>
        </p:spPr>
      </p:pic>
      <p:sp>
        <p:nvSpPr>
          <p:cNvPr id="115" name="Shape 115"/>
          <p:cNvSpPr txBox="1"/>
          <p:nvPr/>
        </p:nvSpPr>
        <p:spPr>
          <a:xfrm>
            <a:off x="2578350" y="275913"/>
            <a:ext cx="3987300" cy="593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IN" sz="2000" b="1">
                <a:solidFill>
                  <a:srgbClr val="FFFFFF"/>
                </a:solidFill>
              </a:rPr>
              <a:t>New IDEA Proposesd</a:t>
            </a:r>
            <a:endParaRPr sz="2000" b="1" i="0" u="none" strike="noStrike" cap="none">
              <a:solidFill>
                <a:srgbClr val="FFFFFF"/>
              </a:solidFill>
              <a:latin typeface="Arial"/>
              <a:ea typeface="Arial"/>
              <a:cs typeface="Arial"/>
              <a:sym typeface="Arial"/>
            </a:endParaRPr>
          </a:p>
        </p:txBody>
      </p:sp>
      <p:sp>
        <p:nvSpPr>
          <p:cNvPr id="116" name="Shape 116"/>
          <p:cNvSpPr/>
          <p:nvPr/>
        </p:nvSpPr>
        <p:spPr>
          <a:xfrm>
            <a:off x="3471158" y="962399"/>
            <a:ext cx="2268900" cy="3894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a:solidFill>
                  <a:srgbClr val="FFFFFF"/>
                </a:solidFill>
              </a:rPr>
              <a:t>Solution</a:t>
            </a:r>
            <a:endParaRPr sz="1400" b="0" i="0" u="none" strike="noStrike" cap="none">
              <a:solidFill>
                <a:srgbClr val="FFFFFF"/>
              </a:solidFill>
              <a:latin typeface="Arial"/>
              <a:ea typeface="Arial"/>
              <a:cs typeface="Arial"/>
              <a:sym typeface="Arial"/>
            </a:endParaRPr>
          </a:p>
        </p:txBody>
      </p:sp>
      <p:pic>
        <p:nvPicPr>
          <p:cNvPr id="117" name="Shape 117"/>
          <p:cNvPicPr preferRelativeResize="0"/>
          <p:nvPr/>
        </p:nvPicPr>
        <p:blipFill rotWithShape="1">
          <a:blip r:embed="rId4">
            <a:alphaModFix/>
          </a:blip>
          <a:srcRect/>
          <a:stretch/>
        </p:blipFill>
        <p:spPr>
          <a:xfrm>
            <a:off x="61825" y="76200"/>
            <a:ext cx="1174600" cy="886200"/>
          </a:xfrm>
          <a:prstGeom prst="rect">
            <a:avLst/>
          </a:prstGeom>
          <a:noFill/>
          <a:ln>
            <a:noFill/>
          </a:ln>
        </p:spPr>
      </p:pic>
      <p:sp>
        <p:nvSpPr>
          <p:cNvPr id="118" name="Shape 118"/>
          <p:cNvSpPr txBox="1"/>
          <p:nvPr/>
        </p:nvSpPr>
        <p:spPr>
          <a:xfrm>
            <a:off x="0" y="4683300"/>
            <a:ext cx="9144000" cy="460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1" u="none" strike="noStrike" cap="none" dirty="0">
                <a:solidFill>
                  <a:schemeClr val="accent2"/>
                </a:solidFill>
                <a:latin typeface="Arial"/>
                <a:ea typeface="Arial"/>
                <a:cs typeface="Arial"/>
                <a:sym typeface="Arial"/>
              </a:rPr>
              <a:t>#HumseFarakPadtaHai</a:t>
            </a:r>
            <a:r>
              <a:rPr lang="en-IN" sz="1800" b="0" i="0" u="none" strike="noStrike" cap="none" dirty="0">
                <a:solidFill>
                  <a:schemeClr val="accent2"/>
                </a:solidFill>
                <a:latin typeface="Arial"/>
                <a:ea typeface="Arial"/>
                <a:cs typeface="Arial"/>
                <a:sym typeface="Arial"/>
              </a:rPr>
              <a:t>                                                                    www.road-safety.co.in</a:t>
            </a:r>
            <a:endParaRPr sz="1800" b="0" i="0" u="none" strike="noStrike" cap="none" dirty="0">
              <a:solidFill>
                <a:schemeClr val="accent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accent1"/>
              </a:solidFill>
              <a:latin typeface="Arial"/>
              <a:ea typeface="Arial"/>
              <a:cs typeface="Arial"/>
              <a:sym typeface="Arial"/>
            </a:endParaRPr>
          </a:p>
        </p:txBody>
      </p:sp>
      <p:sp>
        <p:nvSpPr>
          <p:cNvPr id="119" name="Shape 119"/>
          <p:cNvSpPr txBox="1"/>
          <p:nvPr/>
        </p:nvSpPr>
        <p:spPr>
          <a:xfrm>
            <a:off x="560750" y="1444875"/>
            <a:ext cx="7329300" cy="3000000"/>
          </a:xfrm>
          <a:prstGeom prst="rect">
            <a:avLst/>
          </a:prstGeom>
          <a:noFill/>
          <a:ln>
            <a:noFill/>
          </a:ln>
        </p:spPr>
        <p:txBody>
          <a:bodyPr spcFirstLastPara="1" wrap="square" lIns="91425" tIns="91425" rIns="91425" bIns="91425" anchor="ctr" anchorCtr="0">
            <a:noAutofit/>
          </a:bodyPr>
          <a:lstStyle/>
          <a:p>
            <a:pPr marL="285750" indent="-285750">
              <a:buFont typeface="Arial" panose="020B0604020202020204" pitchFamily="34" charset="0"/>
              <a:buChar char="•"/>
            </a:pPr>
            <a:r>
              <a:rPr lang="en-IN" sz="1800" dirty="0"/>
              <a:t>What if there was some application that whenever you closed your eyes </a:t>
            </a:r>
            <a:r>
              <a:rPr lang="en-IN" sz="1800" dirty="0" smtClean="0"/>
              <a:t>or yawn in </a:t>
            </a:r>
            <a:r>
              <a:rPr lang="en-IN" sz="1800" dirty="0"/>
              <a:t>the car, you would be waken up by some alarm. </a:t>
            </a:r>
            <a:br>
              <a:rPr lang="en-IN" sz="1800" dirty="0"/>
            </a:br>
            <a:r>
              <a:rPr lang="en-IN" sz="1800" dirty="0"/>
              <a:t>It would alarm up every time when you sleep holding the steering.</a:t>
            </a:r>
            <a:br>
              <a:rPr lang="en-IN" sz="1800" dirty="0"/>
            </a:br>
            <a:r>
              <a:rPr lang="en-IN" sz="1800" dirty="0"/>
              <a:t>This is what our app does.</a:t>
            </a:r>
          </a:p>
          <a:p>
            <a:pPr marL="285750" indent="-285750">
              <a:buFont typeface="Arial" panose="020B0604020202020204" pitchFamily="34" charset="0"/>
              <a:buChar char="•"/>
            </a:pPr>
            <a:endParaRPr lang="en-IN" sz="1800" dirty="0"/>
          </a:p>
          <a:p>
            <a:pPr marL="285750" indent="-285750">
              <a:buFont typeface="Arial" panose="020B0604020202020204" pitchFamily="34" charset="0"/>
              <a:buChar char="•"/>
            </a:pPr>
            <a:r>
              <a:rPr lang="en-US" sz="1800" dirty="0" smtClean="0"/>
              <a:t>But </a:t>
            </a:r>
            <a:r>
              <a:rPr lang="en-US" sz="1800" dirty="0" smtClean="0"/>
              <a:t>what if, somehow the accident occurs ??</a:t>
            </a:r>
            <a:br>
              <a:rPr lang="en-US" sz="1800" dirty="0" smtClean="0"/>
            </a:br>
            <a:r>
              <a:rPr lang="en-US" sz="1800" dirty="0" smtClean="0"/>
              <a:t>We got a solution for that too. Our app identifies the GPS location of the accident, and send the co-ordinates along with a </a:t>
            </a:r>
            <a:r>
              <a:rPr lang="en-US" sz="1800" dirty="0" smtClean="0"/>
              <a:t>message </a:t>
            </a:r>
            <a:r>
              <a:rPr lang="en-US" sz="1800" dirty="0" smtClean="0"/>
              <a:t>to the nearest hospital and your loved ones. This could help to reach the required help to you as fast as possible</a:t>
            </a:r>
            <a:endParaRPr lang="en-IN" sz="1800" dirty="0"/>
          </a:p>
          <a:p>
            <a:pPr marL="457200" lvl="0" indent="-342900" rtl="0">
              <a:spcBef>
                <a:spcPts val="0"/>
              </a:spcBef>
              <a:spcAft>
                <a:spcPts val="0"/>
              </a:spcAft>
              <a:buClr>
                <a:schemeClr val="dk1"/>
              </a:buClr>
              <a:buSzPts val="1800"/>
              <a:buFont typeface="Nunito"/>
              <a:buChar char="●"/>
            </a:pPr>
            <a:endParaRPr sz="1800" b="1" dirty="0">
              <a:solidFill>
                <a:schemeClr val="dk1"/>
              </a:solidFill>
              <a:latin typeface="Nunito"/>
              <a:ea typeface="Nunito"/>
              <a:cs typeface="Nunito"/>
              <a:sym typeface="Nunito"/>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Shape 124"/>
          <p:cNvSpPr/>
          <p:nvPr/>
        </p:nvSpPr>
        <p:spPr>
          <a:xfrm>
            <a:off x="2676700" y="202713"/>
            <a:ext cx="38577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5" name="Shape 125"/>
          <p:cNvPicPr preferRelativeResize="0"/>
          <p:nvPr/>
        </p:nvPicPr>
        <p:blipFill rotWithShape="1">
          <a:blip r:embed="rId3">
            <a:alphaModFix/>
          </a:blip>
          <a:srcRect/>
          <a:stretch/>
        </p:blipFill>
        <p:spPr>
          <a:xfrm>
            <a:off x="8082450" y="0"/>
            <a:ext cx="1061551" cy="1072024"/>
          </a:xfrm>
          <a:prstGeom prst="rect">
            <a:avLst/>
          </a:prstGeom>
          <a:noFill/>
          <a:ln>
            <a:noFill/>
          </a:ln>
        </p:spPr>
      </p:pic>
      <p:sp>
        <p:nvSpPr>
          <p:cNvPr id="126" name="Shape 126"/>
          <p:cNvSpPr txBox="1"/>
          <p:nvPr/>
        </p:nvSpPr>
        <p:spPr>
          <a:xfrm>
            <a:off x="2578350" y="202713"/>
            <a:ext cx="3987300" cy="593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IN" sz="2000" b="1">
                <a:solidFill>
                  <a:srgbClr val="FFFFFF"/>
                </a:solidFill>
              </a:rPr>
              <a:t>Principles Involved</a:t>
            </a:r>
            <a:endParaRPr sz="2000" b="1" i="0" u="none" strike="noStrike" cap="none">
              <a:solidFill>
                <a:srgbClr val="FFFFFF"/>
              </a:solidFill>
              <a:latin typeface="Arial"/>
              <a:ea typeface="Arial"/>
              <a:cs typeface="Arial"/>
              <a:sym typeface="Arial"/>
            </a:endParaRPr>
          </a:p>
        </p:txBody>
      </p:sp>
      <p:sp>
        <p:nvSpPr>
          <p:cNvPr id="127" name="Shape 127"/>
          <p:cNvSpPr/>
          <p:nvPr/>
        </p:nvSpPr>
        <p:spPr>
          <a:xfrm>
            <a:off x="3471158" y="962399"/>
            <a:ext cx="2268900" cy="3894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a:solidFill>
                  <a:srgbClr val="FFFFFF"/>
                </a:solidFill>
              </a:rPr>
              <a:t>Working</a:t>
            </a:r>
            <a:endParaRPr sz="1400" b="0" i="0" u="none" strike="noStrike" cap="none">
              <a:solidFill>
                <a:srgbClr val="FFFFFF"/>
              </a:solidFill>
              <a:latin typeface="Arial"/>
              <a:ea typeface="Arial"/>
              <a:cs typeface="Arial"/>
              <a:sym typeface="Arial"/>
            </a:endParaRPr>
          </a:p>
        </p:txBody>
      </p:sp>
      <p:pic>
        <p:nvPicPr>
          <p:cNvPr id="128" name="Shape 128"/>
          <p:cNvPicPr preferRelativeResize="0"/>
          <p:nvPr/>
        </p:nvPicPr>
        <p:blipFill rotWithShape="1">
          <a:blip r:embed="rId4">
            <a:alphaModFix/>
          </a:blip>
          <a:srcRect/>
          <a:stretch/>
        </p:blipFill>
        <p:spPr>
          <a:xfrm>
            <a:off x="61825" y="76200"/>
            <a:ext cx="1174600" cy="886200"/>
          </a:xfrm>
          <a:prstGeom prst="rect">
            <a:avLst/>
          </a:prstGeom>
          <a:noFill/>
          <a:ln>
            <a:noFill/>
          </a:ln>
        </p:spPr>
      </p:pic>
      <p:sp>
        <p:nvSpPr>
          <p:cNvPr id="129" name="Shape 129"/>
          <p:cNvSpPr txBox="1"/>
          <p:nvPr/>
        </p:nvSpPr>
        <p:spPr>
          <a:xfrm>
            <a:off x="0" y="4683300"/>
            <a:ext cx="9144000" cy="460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1" u="none" strike="noStrike" cap="none" dirty="0">
                <a:solidFill>
                  <a:schemeClr val="accent2"/>
                </a:solidFill>
                <a:latin typeface="Arial"/>
                <a:ea typeface="Arial"/>
                <a:cs typeface="Arial"/>
                <a:sym typeface="Arial"/>
              </a:rPr>
              <a:t>#HumseFarakPadtaHai</a:t>
            </a:r>
            <a:r>
              <a:rPr lang="en-IN" sz="1800" b="0" i="0" u="none" strike="noStrike" cap="none" dirty="0">
                <a:solidFill>
                  <a:schemeClr val="accent2"/>
                </a:solidFill>
                <a:latin typeface="Arial"/>
                <a:ea typeface="Arial"/>
                <a:cs typeface="Arial"/>
                <a:sym typeface="Arial"/>
              </a:rPr>
              <a:t>                                                                    www.road-safety.co.in</a:t>
            </a:r>
            <a:endParaRPr sz="1800" b="0" i="0" u="none" strike="noStrike" cap="none" dirty="0">
              <a:solidFill>
                <a:schemeClr val="accent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accent1"/>
              </a:solidFill>
              <a:latin typeface="Arial"/>
              <a:ea typeface="Arial"/>
              <a:cs typeface="Arial"/>
              <a:sym typeface="Arial"/>
            </a:endParaRPr>
          </a:p>
        </p:txBody>
      </p:sp>
      <p:sp>
        <p:nvSpPr>
          <p:cNvPr id="130" name="Shape 130"/>
          <p:cNvSpPr txBox="1"/>
          <p:nvPr/>
        </p:nvSpPr>
        <p:spPr>
          <a:xfrm>
            <a:off x="961275" y="1322850"/>
            <a:ext cx="6804000" cy="3000000"/>
          </a:xfrm>
          <a:prstGeom prst="rect">
            <a:avLst/>
          </a:prstGeom>
          <a:noFill/>
          <a:ln>
            <a:noFill/>
          </a:ln>
        </p:spPr>
        <p:txBody>
          <a:bodyPr spcFirstLastPara="1" wrap="square" lIns="91425" tIns="91425" rIns="91425" bIns="91425" anchor="ctr" anchorCtr="0">
            <a:noAutofit/>
          </a:bodyPr>
          <a:lstStyle/>
          <a:p>
            <a:r>
              <a:rPr lang="en-IN" sz="1800" b="1" dirty="0"/>
              <a:t>Tech stack used</a:t>
            </a:r>
            <a:r>
              <a:rPr lang="en-IN" sz="1800" dirty="0"/>
              <a:t>:-</a:t>
            </a:r>
          </a:p>
          <a:p>
            <a:r>
              <a:rPr lang="en-IN" sz="1800" dirty="0"/>
              <a:t>1. Programming Language (Python, HTML, CSS, JS, Ajax)</a:t>
            </a:r>
          </a:p>
          <a:p>
            <a:r>
              <a:rPr lang="en-IN" sz="1800" dirty="0"/>
              <a:t>2. Python framework like Django, Flask.</a:t>
            </a:r>
          </a:p>
          <a:p>
            <a:r>
              <a:rPr lang="en-IN" sz="1800" dirty="0"/>
              <a:t>3. Video processing libraries like OpenCV, dlib, Imutils.</a:t>
            </a:r>
          </a:p>
          <a:p>
            <a:r>
              <a:rPr lang="en-IN" sz="1800" dirty="0"/>
              <a:t>4. Deep learning and machine learning framework like Tensorflow.</a:t>
            </a:r>
          </a:p>
          <a:p>
            <a:r>
              <a:rPr lang="en-IN" sz="1800" dirty="0"/>
              <a:t>5. Calling and messaging library like Twilio</a:t>
            </a:r>
            <a:endParaRPr sz="1800" b="1" dirty="0">
              <a:solidFill>
                <a:schemeClr val="dk1"/>
              </a:solidFill>
              <a:latin typeface="Nunito"/>
              <a:ea typeface="Nunito"/>
              <a:cs typeface="Nunito"/>
              <a:sym typeface="Nunito"/>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Shape 124"/>
          <p:cNvSpPr/>
          <p:nvPr/>
        </p:nvSpPr>
        <p:spPr>
          <a:xfrm>
            <a:off x="2676700" y="202713"/>
            <a:ext cx="38577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5" name="Shape 125"/>
          <p:cNvPicPr preferRelativeResize="0"/>
          <p:nvPr/>
        </p:nvPicPr>
        <p:blipFill rotWithShape="1">
          <a:blip r:embed="rId3">
            <a:alphaModFix/>
          </a:blip>
          <a:srcRect/>
          <a:stretch/>
        </p:blipFill>
        <p:spPr>
          <a:xfrm>
            <a:off x="8082450" y="0"/>
            <a:ext cx="1061551" cy="1072024"/>
          </a:xfrm>
          <a:prstGeom prst="rect">
            <a:avLst/>
          </a:prstGeom>
          <a:noFill/>
          <a:ln>
            <a:noFill/>
          </a:ln>
        </p:spPr>
      </p:pic>
      <p:sp>
        <p:nvSpPr>
          <p:cNvPr id="126" name="Shape 126"/>
          <p:cNvSpPr txBox="1"/>
          <p:nvPr/>
        </p:nvSpPr>
        <p:spPr>
          <a:xfrm>
            <a:off x="2578350" y="202713"/>
            <a:ext cx="3987300" cy="593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IN" sz="2000" b="1">
                <a:solidFill>
                  <a:srgbClr val="FFFFFF"/>
                </a:solidFill>
              </a:rPr>
              <a:t>Principles Involved</a:t>
            </a:r>
            <a:endParaRPr sz="2000" b="1" i="0" u="none" strike="noStrike" cap="none">
              <a:solidFill>
                <a:srgbClr val="FFFFFF"/>
              </a:solidFill>
              <a:latin typeface="Arial"/>
              <a:ea typeface="Arial"/>
              <a:cs typeface="Arial"/>
              <a:sym typeface="Arial"/>
            </a:endParaRPr>
          </a:p>
        </p:txBody>
      </p:sp>
      <p:sp>
        <p:nvSpPr>
          <p:cNvPr id="127" name="Shape 127"/>
          <p:cNvSpPr/>
          <p:nvPr/>
        </p:nvSpPr>
        <p:spPr>
          <a:xfrm>
            <a:off x="3471158" y="962399"/>
            <a:ext cx="2268900" cy="3894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a:solidFill>
                  <a:srgbClr val="FFFFFF"/>
                </a:solidFill>
              </a:rPr>
              <a:t>Working</a:t>
            </a:r>
            <a:endParaRPr sz="1400" b="0" i="0" u="none" strike="noStrike" cap="none">
              <a:solidFill>
                <a:srgbClr val="FFFFFF"/>
              </a:solidFill>
              <a:latin typeface="Arial"/>
              <a:ea typeface="Arial"/>
              <a:cs typeface="Arial"/>
              <a:sym typeface="Arial"/>
            </a:endParaRPr>
          </a:p>
        </p:txBody>
      </p:sp>
      <p:pic>
        <p:nvPicPr>
          <p:cNvPr id="128" name="Shape 128"/>
          <p:cNvPicPr preferRelativeResize="0"/>
          <p:nvPr/>
        </p:nvPicPr>
        <p:blipFill rotWithShape="1">
          <a:blip r:embed="rId4">
            <a:alphaModFix/>
          </a:blip>
          <a:srcRect/>
          <a:stretch/>
        </p:blipFill>
        <p:spPr>
          <a:xfrm>
            <a:off x="61825" y="76200"/>
            <a:ext cx="1174600" cy="886200"/>
          </a:xfrm>
          <a:prstGeom prst="rect">
            <a:avLst/>
          </a:prstGeom>
          <a:noFill/>
          <a:ln>
            <a:noFill/>
          </a:ln>
        </p:spPr>
      </p:pic>
      <p:sp>
        <p:nvSpPr>
          <p:cNvPr id="129" name="Shape 129"/>
          <p:cNvSpPr txBox="1"/>
          <p:nvPr/>
        </p:nvSpPr>
        <p:spPr>
          <a:xfrm>
            <a:off x="0" y="4683300"/>
            <a:ext cx="9144000" cy="460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1" u="none" strike="noStrike" cap="none" dirty="0">
                <a:solidFill>
                  <a:schemeClr val="accent2"/>
                </a:solidFill>
                <a:latin typeface="Arial"/>
                <a:ea typeface="Arial"/>
                <a:cs typeface="Arial"/>
                <a:sym typeface="Arial"/>
              </a:rPr>
              <a:t>#HumseFarakPadtaHai</a:t>
            </a:r>
            <a:r>
              <a:rPr lang="en-IN" sz="1800" b="0" i="0" u="none" strike="noStrike" cap="none" dirty="0">
                <a:solidFill>
                  <a:schemeClr val="accent2"/>
                </a:solidFill>
                <a:latin typeface="Arial"/>
                <a:ea typeface="Arial"/>
                <a:cs typeface="Arial"/>
                <a:sym typeface="Arial"/>
              </a:rPr>
              <a:t>                                                                    www.road-safety.co.in</a:t>
            </a:r>
            <a:endParaRPr sz="1800" b="0" i="0" u="none" strike="noStrike" cap="none" dirty="0">
              <a:solidFill>
                <a:schemeClr val="accent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accent1"/>
              </a:solidFill>
              <a:latin typeface="Arial"/>
              <a:ea typeface="Arial"/>
              <a:cs typeface="Arial"/>
              <a:sym typeface="Arial"/>
            </a:endParaRPr>
          </a:p>
        </p:txBody>
      </p:sp>
      <p:sp>
        <p:nvSpPr>
          <p:cNvPr id="130" name="Shape 130"/>
          <p:cNvSpPr txBox="1"/>
          <p:nvPr/>
        </p:nvSpPr>
        <p:spPr>
          <a:xfrm>
            <a:off x="1439855" y="1432474"/>
            <a:ext cx="6804000" cy="2971051"/>
          </a:xfrm>
          <a:prstGeom prst="rect">
            <a:avLst/>
          </a:prstGeom>
          <a:noFill/>
          <a:ln>
            <a:noFill/>
          </a:ln>
        </p:spPr>
        <p:txBody>
          <a:bodyPr spcFirstLastPara="1" wrap="square" lIns="91425" tIns="91425" rIns="91425" bIns="91425" anchor="ctr" anchorCtr="0">
            <a:noAutofit/>
          </a:bodyPr>
          <a:lstStyle/>
          <a:p>
            <a:r>
              <a:rPr lang="en-IN" sz="1800" dirty="0">
                <a:solidFill>
                  <a:schemeClr val="tx1"/>
                </a:solidFill>
                <a:latin typeface="Arial" panose="020B0604020202020204" pitchFamily="34" charset="0"/>
              </a:rPr>
              <a:t>By the application of Computer Vision </a:t>
            </a:r>
            <a:r>
              <a:rPr lang="en-IN" sz="1800" dirty="0" smtClean="0">
                <a:solidFill>
                  <a:schemeClr val="tx1"/>
                </a:solidFill>
                <a:latin typeface="Arial" panose="020B0604020202020204" pitchFamily="34" charset="0"/>
              </a:rPr>
              <a:t>(OpenCV), </a:t>
            </a:r>
            <a:r>
              <a:rPr lang="en-IN" sz="1800" dirty="0">
                <a:solidFill>
                  <a:schemeClr val="tx1"/>
                </a:solidFill>
                <a:latin typeface="Arial" panose="020B0604020202020204" pitchFamily="34" charset="0"/>
              </a:rPr>
              <a:t>we can use face detection to detect drowsiness of the driver and alert him using alarm of the possible danger (prevent accident). Use state of the art machine learning models to process the video feeds(as a background process) and then warn user about distractive behaviour</a:t>
            </a:r>
            <a:r>
              <a:rPr lang="en-IN" sz="1800" dirty="0" smtClean="0">
                <a:solidFill>
                  <a:schemeClr val="tx1"/>
                </a:solidFill>
                <a:latin typeface="Arial" panose="020B0604020202020204" pitchFamily="34" charset="0"/>
              </a:rPr>
              <a:t>.</a:t>
            </a:r>
            <a:r>
              <a:rPr lang="en-IN" sz="1800" dirty="0"/>
              <a:t> </a:t>
            </a:r>
            <a:r>
              <a:rPr lang="en-IN" sz="1800" dirty="0" smtClean="0"/>
              <a:t>Also using </a:t>
            </a:r>
            <a:r>
              <a:rPr lang="en-IN" sz="1800" dirty="0"/>
              <a:t>messaging and calling </a:t>
            </a:r>
            <a:r>
              <a:rPr lang="en-IN" sz="1800" dirty="0" smtClean="0"/>
              <a:t>library, we can call </a:t>
            </a:r>
            <a:r>
              <a:rPr lang="en-IN" sz="1800" dirty="0"/>
              <a:t>the contacts with the location </a:t>
            </a:r>
            <a:r>
              <a:rPr lang="en-IN" sz="1800" dirty="0" smtClean="0"/>
              <a:t>of the </a:t>
            </a:r>
            <a:r>
              <a:rPr lang="en-IN" sz="1800" dirty="0"/>
              <a:t>driver in case of any mishappening.</a:t>
            </a:r>
            <a:endParaRPr lang="en-IN" sz="1800" dirty="0">
              <a:solidFill>
                <a:schemeClr val="tx1"/>
              </a:solidFill>
              <a:latin typeface="Arial" panose="020B0604020202020204" pitchFamily="34" charset="0"/>
            </a:endParaRPr>
          </a:p>
        </p:txBody>
      </p:sp>
    </p:spTree>
    <p:extLst>
      <p:ext uri="{BB962C8B-B14F-4D97-AF65-F5344CB8AC3E}">
        <p14:creationId xmlns:p14="http://schemas.microsoft.com/office/powerpoint/2010/main" val="271109754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Shape 124"/>
          <p:cNvSpPr/>
          <p:nvPr/>
        </p:nvSpPr>
        <p:spPr>
          <a:xfrm>
            <a:off x="2676700" y="202713"/>
            <a:ext cx="38577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5" name="Shape 125"/>
          <p:cNvPicPr preferRelativeResize="0"/>
          <p:nvPr/>
        </p:nvPicPr>
        <p:blipFill rotWithShape="1">
          <a:blip r:embed="rId3">
            <a:alphaModFix/>
          </a:blip>
          <a:srcRect/>
          <a:stretch/>
        </p:blipFill>
        <p:spPr>
          <a:xfrm>
            <a:off x="8082450" y="0"/>
            <a:ext cx="1061551" cy="1072024"/>
          </a:xfrm>
          <a:prstGeom prst="rect">
            <a:avLst/>
          </a:prstGeom>
          <a:noFill/>
          <a:ln>
            <a:noFill/>
          </a:ln>
        </p:spPr>
      </p:pic>
      <p:sp>
        <p:nvSpPr>
          <p:cNvPr id="126" name="Shape 126"/>
          <p:cNvSpPr txBox="1"/>
          <p:nvPr/>
        </p:nvSpPr>
        <p:spPr>
          <a:xfrm>
            <a:off x="2578350" y="202713"/>
            <a:ext cx="3987300" cy="593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IN" sz="2000" b="1">
                <a:solidFill>
                  <a:srgbClr val="FFFFFF"/>
                </a:solidFill>
              </a:rPr>
              <a:t>Principles Involved</a:t>
            </a:r>
            <a:endParaRPr sz="2000" b="1" i="0" u="none" strike="noStrike" cap="none">
              <a:solidFill>
                <a:srgbClr val="FFFFFF"/>
              </a:solidFill>
              <a:latin typeface="Arial"/>
              <a:ea typeface="Arial"/>
              <a:cs typeface="Arial"/>
              <a:sym typeface="Arial"/>
            </a:endParaRPr>
          </a:p>
        </p:txBody>
      </p:sp>
      <p:sp>
        <p:nvSpPr>
          <p:cNvPr id="127" name="Shape 127"/>
          <p:cNvSpPr/>
          <p:nvPr/>
        </p:nvSpPr>
        <p:spPr>
          <a:xfrm>
            <a:off x="3471158" y="962399"/>
            <a:ext cx="2268900" cy="3894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a:solidFill>
                  <a:srgbClr val="FFFFFF"/>
                </a:solidFill>
              </a:rPr>
              <a:t>Working</a:t>
            </a:r>
            <a:endParaRPr sz="1400" b="0" i="0" u="none" strike="noStrike" cap="none">
              <a:solidFill>
                <a:srgbClr val="FFFFFF"/>
              </a:solidFill>
              <a:latin typeface="Arial"/>
              <a:ea typeface="Arial"/>
              <a:cs typeface="Arial"/>
              <a:sym typeface="Arial"/>
            </a:endParaRPr>
          </a:p>
        </p:txBody>
      </p:sp>
      <p:pic>
        <p:nvPicPr>
          <p:cNvPr id="128" name="Shape 128"/>
          <p:cNvPicPr preferRelativeResize="0"/>
          <p:nvPr/>
        </p:nvPicPr>
        <p:blipFill rotWithShape="1">
          <a:blip r:embed="rId4">
            <a:alphaModFix/>
          </a:blip>
          <a:srcRect/>
          <a:stretch/>
        </p:blipFill>
        <p:spPr>
          <a:xfrm>
            <a:off x="61825" y="76200"/>
            <a:ext cx="1174600" cy="886200"/>
          </a:xfrm>
          <a:prstGeom prst="rect">
            <a:avLst/>
          </a:prstGeom>
          <a:noFill/>
          <a:ln>
            <a:noFill/>
          </a:ln>
        </p:spPr>
      </p:pic>
      <p:sp>
        <p:nvSpPr>
          <p:cNvPr id="129" name="Shape 129"/>
          <p:cNvSpPr txBox="1"/>
          <p:nvPr/>
        </p:nvSpPr>
        <p:spPr>
          <a:xfrm>
            <a:off x="0" y="4683300"/>
            <a:ext cx="9144000" cy="460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1" u="none" strike="noStrike" cap="none" dirty="0">
                <a:solidFill>
                  <a:schemeClr val="accent2"/>
                </a:solidFill>
                <a:latin typeface="Arial"/>
                <a:ea typeface="Arial"/>
                <a:cs typeface="Arial"/>
                <a:sym typeface="Arial"/>
              </a:rPr>
              <a:t>#HumseFarakPadtaHai</a:t>
            </a:r>
            <a:r>
              <a:rPr lang="en-IN" sz="1800" b="0" i="0" u="none" strike="noStrike" cap="none" dirty="0">
                <a:solidFill>
                  <a:schemeClr val="accent2"/>
                </a:solidFill>
                <a:latin typeface="Arial"/>
                <a:ea typeface="Arial"/>
                <a:cs typeface="Arial"/>
                <a:sym typeface="Arial"/>
              </a:rPr>
              <a:t>                                                                    www.road-safety.co.in</a:t>
            </a:r>
            <a:endParaRPr sz="1800" b="0" i="0" u="none" strike="noStrike" cap="none" dirty="0">
              <a:solidFill>
                <a:schemeClr val="accent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accent1"/>
              </a:solidFill>
              <a:latin typeface="Arial"/>
              <a:ea typeface="Arial"/>
              <a:cs typeface="Arial"/>
              <a:sym typeface="Arial"/>
            </a:endParaRPr>
          </a:p>
        </p:txBody>
      </p:sp>
      <p:sp>
        <p:nvSpPr>
          <p:cNvPr id="130" name="Shape 130"/>
          <p:cNvSpPr txBox="1"/>
          <p:nvPr/>
        </p:nvSpPr>
        <p:spPr>
          <a:xfrm>
            <a:off x="1170000" y="1509538"/>
            <a:ext cx="6804000" cy="2971051"/>
          </a:xfrm>
          <a:prstGeom prst="rect">
            <a:avLst/>
          </a:prstGeom>
          <a:noFill/>
          <a:ln>
            <a:noFill/>
          </a:ln>
        </p:spPr>
        <p:txBody>
          <a:bodyPr spcFirstLastPara="1" wrap="square" lIns="91425" tIns="91425" rIns="91425" bIns="91425" anchor="ctr" anchorCtr="0">
            <a:noAutofit/>
          </a:bodyPr>
          <a:lstStyle/>
          <a:p>
            <a:endParaRPr lang="en-IN" sz="1800" dirty="0">
              <a:solidFill>
                <a:schemeClr val="tx1"/>
              </a:solidFill>
              <a:latin typeface="Arial" panose="020B0604020202020204" pitchFamily="34" charset="0"/>
            </a:endParaRP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38381" y="1444885"/>
            <a:ext cx="5923723" cy="3126568"/>
          </a:xfrm>
          <a:prstGeom prst="rect">
            <a:avLst/>
          </a:prstGeom>
        </p:spPr>
      </p:pic>
      <p:sp>
        <p:nvSpPr>
          <p:cNvPr id="3" name="Rectangle 2"/>
          <p:cNvSpPr/>
          <p:nvPr/>
        </p:nvSpPr>
        <p:spPr>
          <a:xfrm>
            <a:off x="2393878" y="4503079"/>
            <a:ext cx="4572000" cy="523220"/>
          </a:xfrm>
          <a:prstGeom prst="rect">
            <a:avLst/>
          </a:prstGeom>
        </p:spPr>
        <p:txBody>
          <a:bodyPr>
            <a:spAutoFit/>
          </a:bodyPr>
          <a:lstStyle/>
          <a:p>
            <a:r>
              <a:rPr lang="en-IN" b="1" dirty="0">
                <a:solidFill>
                  <a:srgbClr val="555555"/>
                </a:solidFill>
                <a:latin typeface="Helvetica Neue"/>
              </a:rPr>
              <a:t>Figure </a:t>
            </a:r>
            <a:r>
              <a:rPr lang="en-IN" b="1" dirty="0" smtClean="0">
                <a:solidFill>
                  <a:srgbClr val="555555"/>
                </a:solidFill>
                <a:latin typeface="Helvetica Neue"/>
              </a:rPr>
              <a:t>:</a:t>
            </a:r>
            <a:r>
              <a:rPr lang="en-IN" dirty="0">
                <a:solidFill>
                  <a:srgbClr val="555555"/>
                </a:solidFill>
                <a:latin typeface="Helvetica Neue"/>
              </a:rPr>
              <a:t> The full set of facial landmarks that can be detected via dlib </a:t>
            </a:r>
            <a:endParaRPr lang="en-IN" dirty="0"/>
          </a:p>
        </p:txBody>
      </p:sp>
    </p:spTree>
    <p:extLst>
      <p:ext uri="{BB962C8B-B14F-4D97-AF65-F5344CB8AC3E}">
        <p14:creationId xmlns:p14="http://schemas.microsoft.com/office/powerpoint/2010/main" val="187088368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Shape 124"/>
          <p:cNvSpPr/>
          <p:nvPr/>
        </p:nvSpPr>
        <p:spPr>
          <a:xfrm>
            <a:off x="2676700" y="202713"/>
            <a:ext cx="38577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5" name="Shape 125"/>
          <p:cNvPicPr preferRelativeResize="0"/>
          <p:nvPr/>
        </p:nvPicPr>
        <p:blipFill rotWithShape="1">
          <a:blip r:embed="rId3">
            <a:alphaModFix/>
          </a:blip>
          <a:srcRect/>
          <a:stretch/>
        </p:blipFill>
        <p:spPr>
          <a:xfrm>
            <a:off x="8082450" y="0"/>
            <a:ext cx="1061551" cy="1072024"/>
          </a:xfrm>
          <a:prstGeom prst="rect">
            <a:avLst/>
          </a:prstGeom>
          <a:noFill/>
          <a:ln>
            <a:noFill/>
          </a:ln>
        </p:spPr>
      </p:pic>
      <p:sp>
        <p:nvSpPr>
          <p:cNvPr id="126" name="Shape 126"/>
          <p:cNvSpPr txBox="1"/>
          <p:nvPr/>
        </p:nvSpPr>
        <p:spPr>
          <a:xfrm>
            <a:off x="2578350" y="202713"/>
            <a:ext cx="3987300" cy="593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IN" sz="2000" b="1">
                <a:solidFill>
                  <a:srgbClr val="FFFFFF"/>
                </a:solidFill>
              </a:rPr>
              <a:t>Principles Involved</a:t>
            </a:r>
            <a:endParaRPr sz="2000" b="1" i="0" u="none" strike="noStrike" cap="none">
              <a:solidFill>
                <a:srgbClr val="FFFFFF"/>
              </a:solidFill>
              <a:latin typeface="Arial"/>
              <a:ea typeface="Arial"/>
              <a:cs typeface="Arial"/>
              <a:sym typeface="Arial"/>
            </a:endParaRPr>
          </a:p>
        </p:txBody>
      </p:sp>
      <p:sp>
        <p:nvSpPr>
          <p:cNvPr id="127" name="Shape 127"/>
          <p:cNvSpPr/>
          <p:nvPr/>
        </p:nvSpPr>
        <p:spPr>
          <a:xfrm>
            <a:off x="3471158" y="962399"/>
            <a:ext cx="2268900" cy="3894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a:solidFill>
                  <a:srgbClr val="FFFFFF"/>
                </a:solidFill>
              </a:rPr>
              <a:t>Working</a:t>
            </a:r>
            <a:endParaRPr sz="1400" b="0" i="0" u="none" strike="noStrike" cap="none">
              <a:solidFill>
                <a:srgbClr val="FFFFFF"/>
              </a:solidFill>
              <a:latin typeface="Arial"/>
              <a:ea typeface="Arial"/>
              <a:cs typeface="Arial"/>
              <a:sym typeface="Arial"/>
            </a:endParaRPr>
          </a:p>
        </p:txBody>
      </p:sp>
      <p:pic>
        <p:nvPicPr>
          <p:cNvPr id="128" name="Shape 128"/>
          <p:cNvPicPr preferRelativeResize="0"/>
          <p:nvPr/>
        </p:nvPicPr>
        <p:blipFill rotWithShape="1">
          <a:blip r:embed="rId4">
            <a:alphaModFix/>
          </a:blip>
          <a:srcRect/>
          <a:stretch/>
        </p:blipFill>
        <p:spPr>
          <a:xfrm>
            <a:off x="61825" y="76200"/>
            <a:ext cx="1174600" cy="886200"/>
          </a:xfrm>
          <a:prstGeom prst="rect">
            <a:avLst/>
          </a:prstGeom>
          <a:noFill/>
          <a:ln>
            <a:noFill/>
          </a:ln>
        </p:spPr>
      </p:pic>
      <p:sp>
        <p:nvSpPr>
          <p:cNvPr id="129" name="Shape 129"/>
          <p:cNvSpPr txBox="1"/>
          <p:nvPr/>
        </p:nvSpPr>
        <p:spPr>
          <a:xfrm>
            <a:off x="0" y="4683300"/>
            <a:ext cx="9144000" cy="460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1" u="none" strike="noStrike" cap="none" dirty="0">
                <a:solidFill>
                  <a:schemeClr val="accent2"/>
                </a:solidFill>
                <a:latin typeface="Arial"/>
                <a:ea typeface="Arial"/>
                <a:cs typeface="Arial"/>
                <a:sym typeface="Arial"/>
              </a:rPr>
              <a:t>#HumseFarakPadtaHai</a:t>
            </a:r>
            <a:r>
              <a:rPr lang="en-IN" sz="1800" b="0" i="0" u="none" strike="noStrike" cap="none" dirty="0">
                <a:solidFill>
                  <a:schemeClr val="accent2"/>
                </a:solidFill>
                <a:latin typeface="Arial"/>
                <a:ea typeface="Arial"/>
                <a:cs typeface="Arial"/>
                <a:sym typeface="Arial"/>
              </a:rPr>
              <a:t>                                                                    www.road-safety.co.in</a:t>
            </a:r>
            <a:endParaRPr sz="1800" b="0" i="0" u="none" strike="noStrike" cap="none" dirty="0">
              <a:solidFill>
                <a:schemeClr val="accent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accent1"/>
              </a:solidFill>
              <a:latin typeface="Arial"/>
              <a:ea typeface="Arial"/>
              <a:cs typeface="Arial"/>
              <a:sym typeface="Arial"/>
            </a:endParaRPr>
          </a:p>
        </p:txBody>
      </p:sp>
      <p:sp>
        <p:nvSpPr>
          <p:cNvPr id="130" name="Shape 130"/>
          <p:cNvSpPr txBox="1"/>
          <p:nvPr/>
        </p:nvSpPr>
        <p:spPr>
          <a:xfrm>
            <a:off x="1170000" y="1509538"/>
            <a:ext cx="6804000" cy="2971051"/>
          </a:xfrm>
          <a:prstGeom prst="rect">
            <a:avLst/>
          </a:prstGeom>
          <a:noFill/>
          <a:ln>
            <a:noFill/>
          </a:ln>
        </p:spPr>
        <p:txBody>
          <a:bodyPr spcFirstLastPara="1" wrap="square" lIns="91425" tIns="91425" rIns="91425" bIns="91425" anchor="ctr" anchorCtr="0">
            <a:noAutofit/>
          </a:bodyPr>
          <a:lstStyle/>
          <a:p>
            <a:endParaRPr lang="en-IN" sz="1800" dirty="0">
              <a:solidFill>
                <a:schemeClr val="tx1"/>
              </a:solidFill>
              <a:latin typeface="Arial" panose="020B0604020202020204" pitchFamily="34" charset="0"/>
            </a:endParaRPr>
          </a:p>
        </p:txBody>
      </p:sp>
      <p:sp>
        <p:nvSpPr>
          <p:cNvPr id="3" name="Rectangle 2"/>
          <p:cNvSpPr/>
          <p:nvPr/>
        </p:nvSpPr>
        <p:spPr>
          <a:xfrm rot="10800000" flipV="1">
            <a:off x="1984197" y="4183387"/>
            <a:ext cx="5445303" cy="553998"/>
          </a:xfrm>
          <a:prstGeom prst="rect">
            <a:avLst/>
          </a:prstGeom>
        </p:spPr>
        <p:txBody>
          <a:bodyPr wrap="square">
            <a:spAutoFit/>
          </a:bodyPr>
          <a:lstStyle/>
          <a:p>
            <a:r>
              <a:rPr lang="en-IN" sz="1000" b="1" dirty="0"/>
              <a:t>Figure </a:t>
            </a:r>
            <a:r>
              <a:rPr lang="en-IN" sz="1000" b="1" dirty="0" smtClean="0"/>
              <a:t>:</a:t>
            </a:r>
            <a:r>
              <a:rPr lang="en-IN" sz="1000" dirty="0"/>
              <a:t> </a:t>
            </a:r>
            <a:r>
              <a:rPr lang="en-IN" sz="1000" i="1" dirty="0"/>
              <a:t>Top-left:</a:t>
            </a:r>
            <a:r>
              <a:rPr lang="en-IN" sz="1000" dirty="0"/>
              <a:t> A visualization of eye landmarks when then the eye is open. </a:t>
            </a:r>
            <a:r>
              <a:rPr lang="en-IN" sz="1000" i="1" dirty="0"/>
              <a:t>Top-right:</a:t>
            </a:r>
            <a:r>
              <a:rPr lang="en-IN" sz="1000" dirty="0"/>
              <a:t> Eye landmarks when the eye is closed. </a:t>
            </a:r>
            <a:r>
              <a:rPr lang="en-IN" sz="1000" i="1" dirty="0"/>
              <a:t>Bottom:</a:t>
            </a:r>
            <a:r>
              <a:rPr lang="en-IN" sz="1000" dirty="0"/>
              <a:t> Plotting the eye aspect ratio over time. The dip in the eye aspect ratio indicates a blink </a:t>
            </a:r>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14500" y="885825"/>
            <a:ext cx="5715000" cy="3371850"/>
          </a:xfrm>
          <a:prstGeom prst="rect">
            <a:avLst/>
          </a:prstGeom>
        </p:spPr>
      </p:pic>
    </p:spTree>
    <p:extLst>
      <p:ext uri="{BB962C8B-B14F-4D97-AF65-F5344CB8AC3E}">
        <p14:creationId xmlns:p14="http://schemas.microsoft.com/office/powerpoint/2010/main" val="366148116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Shape 124"/>
          <p:cNvSpPr/>
          <p:nvPr/>
        </p:nvSpPr>
        <p:spPr>
          <a:xfrm>
            <a:off x="2676700" y="202713"/>
            <a:ext cx="38577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5" name="Shape 125"/>
          <p:cNvPicPr preferRelativeResize="0"/>
          <p:nvPr/>
        </p:nvPicPr>
        <p:blipFill rotWithShape="1">
          <a:blip r:embed="rId3">
            <a:alphaModFix/>
          </a:blip>
          <a:srcRect/>
          <a:stretch/>
        </p:blipFill>
        <p:spPr>
          <a:xfrm>
            <a:off x="8082450" y="0"/>
            <a:ext cx="1061551" cy="1072024"/>
          </a:xfrm>
          <a:prstGeom prst="rect">
            <a:avLst/>
          </a:prstGeom>
          <a:noFill/>
          <a:ln>
            <a:noFill/>
          </a:ln>
        </p:spPr>
      </p:pic>
      <p:sp>
        <p:nvSpPr>
          <p:cNvPr id="126" name="Shape 126"/>
          <p:cNvSpPr txBox="1"/>
          <p:nvPr/>
        </p:nvSpPr>
        <p:spPr>
          <a:xfrm>
            <a:off x="2578350" y="202713"/>
            <a:ext cx="3987300" cy="593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IN" sz="2000" b="1">
                <a:solidFill>
                  <a:srgbClr val="FFFFFF"/>
                </a:solidFill>
              </a:rPr>
              <a:t>Principles Involved</a:t>
            </a:r>
            <a:endParaRPr sz="2000" b="1" i="0" u="none" strike="noStrike" cap="none">
              <a:solidFill>
                <a:srgbClr val="FFFFFF"/>
              </a:solidFill>
              <a:latin typeface="Arial"/>
              <a:ea typeface="Arial"/>
              <a:cs typeface="Arial"/>
              <a:sym typeface="Arial"/>
            </a:endParaRPr>
          </a:p>
        </p:txBody>
      </p:sp>
      <p:sp>
        <p:nvSpPr>
          <p:cNvPr id="127" name="Shape 127"/>
          <p:cNvSpPr/>
          <p:nvPr/>
        </p:nvSpPr>
        <p:spPr>
          <a:xfrm>
            <a:off x="3471158" y="962399"/>
            <a:ext cx="2268900" cy="3894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a:solidFill>
                  <a:srgbClr val="FFFFFF"/>
                </a:solidFill>
              </a:rPr>
              <a:t>Working</a:t>
            </a:r>
            <a:endParaRPr sz="1400" b="0" i="0" u="none" strike="noStrike" cap="none">
              <a:solidFill>
                <a:srgbClr val="FFFFFF"/>
              </a:solidFill>
              <a:latin typeface="Arial"/>
              <a:ea typeface="Arial"/>
              <a:cs typeface="Arial"/>
              <a:sym typeface="Arial"/>
            </a:endParaRPr>
          </a:p>
        </p:txBody>
      </p:sp>
      <p:pic>
        <p:nvPicPr>
          <p:cNvPr id="128" name="Shape 128"/>
          <p:cNvPicPr preferRelativeResize="0"/>
          <p:nvPr/>
        </p:nvPicPr>
        <p:blipFill rotWithShape="1">
          <a:blip r:embed="rId4">
            <a:alphaModFix/>
          </a:blip>
          <a:srcRect/>
          <a:stretch/>
        </p:blipFill>
        <p:spPr>
          <a:xfrm>
            <a:off x="61825" y="76200"/>
            <a:ext cx="1174600" cy="886200"/>
          </a:xfrm>
          <a:prstGeom prst="rect">
            <a:avLst/>
          </a:prstGeom>
          <a:noFill/>
          <a:ln>
            <a:noFill/>
          </a:ln>
        </p:spPr>
      </p:pic>
      <p:sp>
        <p:nvSpPr>
          <p:cNvPr id="129" name="Shape 129"/>
          <p:cNvSpPr txBox="1"/>
          <p:nvPr/>
        </p:nvSpPr>
        <p:spPr>
          <a:xfrm>
            <a:off x="0" y="4683300"/>
            <a:ext cx="9144000" cy="460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1" u="none" strike="noStrike" cap="none" dirty="0">
                <a:solidFill>
                  <a:schemeClr val="accent2"/>
                </a:solidFill>
                <a:latin typeface="Arial"/>
                <a:ea typeface="Arial"/>
                <a:cs typeface="Arial"/>
                <a:sym typeface="Arial"/>
              </a:rPr>
              <a:t>#HumseFarakPadtaHai</a:t>
            </a:r>
            <a:r>
              <a:rPr lang="en-IN" sz="1800" b="0" i="0" u="none" strike="noStrike" cap="none" dirty="0">
                <a:solidFill>
                  <a:schemeClr val="accent2"/>
                </a:solidFill>
                <a:latin typeface="Arial"/>
                <a:ea typeface="Arial"/>
                <a:cs typeface="Arial"/>
                <a:sym typeface="Arial"/>
              </a:rPr>
              <a:t>                                                                    www.road-safety.co.in</a:t>
            </a:r>
            <a:endParaRPr sz="1800" b="0" i="0" u="none" strike="noStrike" cap="none" dirty="0">
              <a:solidFill>
                <a:schemeClr val="accent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accent1"/>
              </a:solidFill>
              <a:latin typeface="Arial"/>
              <a:ea typeface="Arial"/>
              <a:cs typeface="Arial"/>
              <a:sym typeface="Arial"/>
            </a:endParaRPr>
          </a:p>
        </p:txBody>
      </p:sp>
      <p:sp>
        <p:nvSpPr>
          <p:cNvPr id="130" name="Shape 130"/>
          <p:cNvSpPr txBox="1"/>
          <p:nvPr/>
        </p:nvSpPr>
        <p:spPr>
          <a:xfrm>
            <a:off x="1170000" y="1509538"/>
            <a:ext cx="6804000" cy="2971051"/>
          </a:xfrm>
          <a:prstGeom prst="rect">
            <a:avLst/>
          </a:prstGeom>
          <a:noFill/>
          <a:ln>
            <a:noFill/>
          </a:ln>
        </p:spPr>
        <p:txBody>
          <a:bodyPr spcFirstLastPara="1" wrap="square" lIns="91425" tIns="91425" rIns="91425" bIns="91425" anchor="ctr" anchorCtr="0">
            <a:noAutofit/>
          </a:bodyPr>
          <a:lstStyle/>
          <a:p>
            <a:pPr fontAlgn="base"/>
            <a:r>
              <a:rPr lang="en-IN" sz="1800" dirty="0"/>
              <a:t>On the </a:t>
            </a:r>
            <a:r>
              <a:rPr lang="en-IN" sz="1800" i="1" dirty="0"/>
              <a:t>top-left</a:t>
            </a:r>
            <a:r>
              <a:rPr lang="en-IN" sz="1800" dirty="0"/>
              <a:t> we have an eye that is fully open — the eye aspect ratio here would be large(r) and relatively constant over time.</a:t>
            </a:r>
          </a:p>
          <a:p>
            <a:pPr fontAlgn="base"/>
            <a:r>
              <a:rPr lang="en-IN" sz="1800" dirty="0"/>
              <a:t>However, once the person blinks (</a:t>
            </a:r>
            <a:r>
              <a:rPr lang="en-IN" sz="1800" i="1" dirty="0"/>
              <a:t>top-right</a:t>
            </a:r>
            <a:r>
              <a:rPr lang="en-IN" sz="1800" dirty="0"/>
              <a:t>) the eye aspect ratio decreases dramatically, approaching zero.</a:t>
            </a:r>
          </a:p>
          <a:p>
            <a:pPr fontAlgn="base"/>
            <a:r>
              <a:rPr lang="en-IN" sz="1800" dirty="0"/>
              <a:t>The </a:t>
            </a:r>
            <a:r>
              <a:rPr lang="en-IN" sz="1800" i="1" dirty="0"/>
              <a:t>bottom</a:t>
            </a:r>
            <a:r>
              <a:rPr lang="en-IN" sz="1800" dirty="0"/>
              <a:t> figure plots a graph of the eye aspect ratio over time for a video clip. As we can see, the eye aspect ratio is constant, then rapidly drops close to zero, then increases again, indicating a single blink has taken place</a:t>
            </a:r>
            <a:r>
              <a:rPr lang="en-IN" sz="1800" dirty="0" smtClean="0"/>
              <a:t>. </a:t>
            </a:r>
          </a:p>
          <a:p>
            <a:pPr fontAlgn="base"/>
            <a:r>
              <a:rPr lang="en-IN" sz="1800" dirty="0" smtClean="0"/>
              <a:t>We use this principle to detect drowsiness. If the EAR remains zero for some considerate amount of time, it’s an indication that the driver is sleeping and the alarm sets on.</a:t>
            </a:r>
            <a:endParaRPr lang="en-IN" sz="1800" dirty="0"/>
          </a:p>
        </p:txBody>
      </p:sp>
    </p:spTree>
    <p:extLst>
      <p:ext uri="{BB962C8B-B14F-4D97-AF65-F5344CB8AC3E}">
        <p14:creationId xmlns:p14="http://schemas.microsoft.com/office/powerpoint/2010/main" val="159845554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Shape 124"/>
          <p:cNvSpPr/>
          <p:nvPr/>
        </p:nvSpPr>
        <p:spPr>
          <a:xfrm>
            <a:off x="2676700" y="202713"/>
            <a:ext cx="38577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5" name="Shape 125"/>
          <p:cNvPicPr preferRelativeResize="0"/>
          <p:nvPr/>
        </p:nvPicPr>
        <p:blipFill rotWithShape="1">
          <a:blip r:embed="rId3">
            <a:alphaModFix/>
          </a:blip>
          <a:srcRect/>
          <a:stretch/>
        </p:blipFill>
        <p:spPr>
          <a:xfrm>
            <a:off x="8082450" y="0"/>
            <a:ext cx="1061551" cy="1072024"/>
          </a:xfrm>
          <a:prstGeom prst="rect">
            <a:avLst/>
          </a:prstGeom>
          <a:noFill/>
          <a:ln>
            <a:noFill/>
          </a:ln>
        </p:spPr>
      </p:pic>
      <p:sp>
        <p:nvSpPr>
          <p:cNvPr id="126" name="Shape 126"/>
          <p:cNvSpPr txBox="1"/>
          <p:nvPr/>
        </p:nvSpPr>
        <p:spPr>
          <a:xfrm>
            <a:off x="2578350" y="202713"/>
            <a:ext cx="3987300" cy="593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IN" sz="2000" b="1">
                <a:solidFill>
                  <a:srgbClr val="FFFFFF"/>
                </a:solidFill>
              </a:rPr>
              <a:t>Principles Involved</a:t>
            </a:r>
            <a:endParaRPr sz="2000" b="1" i="0" u="none" strike="noStrike" cap="none">
              <a:solidFill>
                <a:srgbClr val="FFFFFF"/>
              </a:solidFill>
              <a:latin typeface="Arial"/>
              <a:ea typeface="Arial"/>
              <a:cs typeface="Arial"/>
              <a:sym typeface="Arial"/>
            </a:endParaRPr>
          </a:p>
        </p:txBody>
      </p:sp>
      <p:sp>
        <p:nvSpPr>
          <p:cNvPr id="127" name="Shape 127"/>
          <p:cNvSpPr/>
          <p:nvPr/>
        </p:nvSpPr>
        <p:spPr>
          <a:xfrm>
            <a:off x="3471158" y="962399"/>
            <a:ext cx="2268900" cy="3894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a:solidFill>
                  <a:srgbClr val="FFFFFF"/>
                </a:solidFill>
              </a:rPr>
              <a:t>Working</a:t>
            </a:r>
            <a:endParaRPr sz="1400" b="0" i="0" u="none" strike="noStrike" cap="none">
              <a:solidFill>
                <a:srgbClr val="FFFFFF"/>
              </a:solidFill>
              <a:latin typeface="Arial"/>
              <a:ea typeface="Arial"/>
              <a:cs typeface="Arial"/>
              <a:sym typeface="Arial"/>
            </a:endParaRPr>
          </a:p>
        </p:txBody>
      </p:sp>
      <p:pic>
        <p:nvPicPr>
          <p:cNvPr id="128" name="Shape 128"/>
          <p:cNvPicPr preferRelativeResize="0"/>
          <p:nvPr/>
        </p:nvPicPr>
        <p:blipFill rotWithShape="1">
          <a:blip r:embed="rId4">
            <a:alphaModFix/>
          </a:blip>
          <a:srcRect/>
          <a:stretch/>
        </p:blipFill>
        <p:spPr>
          <a:xfrm>
            <a:off x="61825" y="76200"/>
            <a:ext cx="1174600" cy="886200"/>
          </a:xfrm>
          <a:prstGeom prst="rect">
            <a:avLst/>
          </a:prstGeom>
          <a:noFill/>
          <a:ln>
            <a:noFill/>
          </a:ln>
        </p:spPr>
      </p:pic>
      <p:sp>
        <p:nvSpPr>
          <p:cNvPr id="129" name="Shape 129"/>
          <p:cNvSpPr txBox="1"/>
          <p:nvPr/>
        </p:nvSpPr>
        <p:spPr>
          <a:xfrm>
            <a:off x="0" y="4683300"/>
            <a:ext cx="9144000" cy="460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1" u="none" strike="noStrike" cap="none" dirty="0">
                <a:solidFill>
                  <a:schemeClr val="accent2"/>
                </a:solidFill>
                <a:latin typeface="Arial"/>
                <a:ea typeface="Arial"/>
                <a:cs typeface="Arial"/>
                <a:sym typeface="Arial"/>
              </a:rPr>
              <a:t>#HumseFarakPadtaHai</a:t>
            </a:r>
            <a:r>
              <a:rPr lang="en-IN" sz="1800" b="0" i="0" u="none" strike="noStrike" cap="none" dirty="0">
                <a:solidFill>
                  <a:schemeClr val="accent2"/>
                </a:solidFill>
                <a:latin typeface="Arial"/>
                <a:ea typeface="Arial"/>
                <a:cs typeface="Arial"/>
                <a:sym typeface="Arial"/>
              </a:rPr>
              <a:t>                                                                    www.road-safety.co.in</a:t>
            </a:r>
            <a:endParaRPr sz="1800" b="0" i="0" u="none" strike="noStrike" cap="none" dirty="0">
              <a:solidFill>
                <a:schemeClr val="accent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accent1"/>
              </a:solidFill>
              <a:latin typeface="Arial"/>
              <a:ea typeface="Arial"/>
              <a:cs typeface="Arial"/>
              <a:sym typeface="Arial"/>
            </a:endParaRPr>
          </a:p>
        </p:txBody>
      </p:sp>
      <p:sp>
        <p:nvSpPr>
          <p:cNvPr id="130" name="Shape 130"/>
          <p:cNvSpPr txBox="1"/>
          <p:nvPr/>
        </p:nvSpPr>
        <p:spPr>
          <a:xfrm>
            <a:off x="1170000" y="1509538"/>
            <a:ext cx="6804000" cy="2971051"/>
          </a:xfrm>
          <a:prstGeom prst="rect">
            <a:avLst/>
          </a:prstGeom>
          <a:noFill/>
          <a:ln>
            <a:noFill/>
          </a:ln>
        </p:spPr>
        <p:txBody>
          <a:bodyPr spcFirstLastPara="1" wrap="square" lIns="91425" tIns="91425" rIns="91425" bIns="91425" anchor="ctr" anchorCtr="0">
            <a:noAutofit/>
          </a:bodyPr>
          <a:lstStyle/>
          <a:p>
            <a:pPr fontAlgn="base"/>
            <a:r>
              <a:rPr lang="en-US" sz="1800" dirty="0" smtClean="0"/>
              <a:t>For yawning detection, again we use the same technique. Instead of eyes aspect ratio, we have here mouth aspect ratio. If the MAR is above some threshold mark for some considerate amount of time, the alarm sets on and warn the driver even before he has closed his eyes.</a:t>
            </a:r>
          </a:p>
          <a:p>
            <a:pPr fontAlgn="base"/>
            <a:endParaRPr lang="en-US" sz="1800" dirty="0" smtClean="0"/>
          </a:p>
          <a:p>
            <a:pPr fontAlgn="base"/>
            <a:r>
              <a:rPr lang="en-US" sz="1800" dirty="0" smtClean="0"/>
              <a:t>We used Twilio library, for call and messaging the GPS location in case a accident has occurred.</a:t>
            </a:r>
            <a:endParaRPr lang="en-IN" sz="1800" dirty="0"/>
          </a:p>
        </p:txBody>
      </p:sp>
    </p:spTree>
    <p:extLst>
      <p:ext uri="{BB962C8B-B14F-4D97-AF65-F5344CB8AC3E}">
        <p14:creationId xmlns:p14="http://schemas.microsoft.com/office/powerpoint/2010/main" val="73027686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p:nvPr/>
        </p:nvSpPr>
        <p:spPr>
          <a:xfrm>
            <a:off x="2676700" y="202713"/>
            <a:ext cx="38577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36" name="Shape 136"/>
          <p:cNvPicPr preferRelativeResize="0"/>
          <p:nvPr/>
        </p:nvPicPr>
        <p:blipFill rotWithShape="1">
          <a:blip r:embed="rId3">
            <a:alphaModFix/>
          </a:blip>
          <a:srcRect/>
          <a:stretch/>
        </p:blipFill>
        <p:spPr>
          <a:xfrm>
            <a:off x="8082450" y="0"/>
            <a:ext cx="1061551" cy="1072024"/>
          </a:xfrm>
          <a:prstGeom prst="rect">
            <a:avLst/>
          </a:prstGeom>
          <a:noFill/>
          <a:ln>
            <a:noFill/>
          </a:ln>
        </p:spPr>
      </p:pic>
      <p:sp>
        <p:nvSpPr>
          <p:cNvPr id="137" name="Shape 137"/>
          <p:cNvSpPr txBox="1"/>
          <p:nvPr/>
        </p:nvSpPr>
        <p:spPr>
          <a:xfrm>
            <a:off x="2578350" y="202713"/>
            <a:ext cx="3987300" cy="593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IN" sz="2000" b="1">
                <a:solidFill>
                  <a:srgbClr val="FFFFFF"/>
                </a:solidFill>
              </a:rPr>
              <a:t>Demo</a:t>
            </a:r>
            <a:endParaRPr sz="2000" b="1" i="0" u="none" strike="noStrike" cap="none">
              <a:solidFill>
                <a:srgbClr val="FFFFFF"/>
              </a:solidFill>
              <a:latin typeface="Arial"/>
              <a:ea typeface="Arial"/>
              <a:cs typeface="Arial"/>
              <a:sym typeface="Arial"/>
            </a:endParaRPr>
          </a:p>
        </p:txBody>
      </p:sp>
      <p:sp>
        <p:nvSpPr>
          <p:cNvPr id="138" name="Shape 138"/>
          <p:cNvSpPr/>
          <p:nvPr/>
        </p:nvSpPr>
        <p:spPr>
          <a:xfrm>
            <a:off x="3471158" y="962399"/>
            <a:ext cx="2268900" cy="3894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a:solidFill>
                  <a:srgbClr val="FFFFFF"/>
                </a:solidFill>
              </a:rPr>
              <a:t>Working</a:t>
            </a:r>
            <a:endParaRPr sz="1400" b="0" i="0" u="none" strike="noStrike" cap="none">
              <a:solidFill>
                <a:srgbClr val="FFFFFF"/>
              </a:solidFill>
              <a:latin typeface="Arial"/>
              <a:ea typeface="Arial"/>
              <a:cs typeface="Arial"/>
              <a:sym typeface="Arial"/>
            </a:endParaRPr>
          </a:p>
        </p:txBody>
      </p:sp>
      <p:pic>
        <p:nvPicPr>
          <p:cNvPr id="139" name="Shape 139"/>
          <p:cNvPicPr preferRelativeResize="0"/>
          <p:nvPr/>
        </p:nvPicPr>
        <p:blipFill rotWithShape="1">
          <a:blip r:embed="rId4">
            <a:alphaModFix/>
          </a:blip>
          <a:srcRect/>
          <a:stretch/>
        </p:blipFill>
        <p:spPr>
          <a:xfrm>
            <a:off x="61825" y="76200"/>
            <a:ext cx="1174600" cy="886200"/>
          </a:xfrm>
          <a:prstGeom prst="rect">
            <a:avLst/>
          </a:prstGeom>
          <a:noFill/>
          <a:ln>
            <a:noFill/>
          </a:ln>
        </p:spPr>
      </p:pic>
      <p:sp>
        <p:nvSpPr>
          <p:cNvPr id="140" name="Shape 140"/>
          <p:cNvSpPr txBox="1"/>
          <p:nvPr/>
        </p:nvSpPr>
        <p:spPr>
          <a:xfrm>
            <a:off x="0" y="4683300"/>
            <a:ext cx="9144000" cy="460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1" u="none" strike="noStrike" cap="none" dirty="0">
                <a:solidFill>
                  <a:schemeClr val="accent2"/>
                </a:solidFill>
                <a:latin typeface="Arial"/>
                <a:ea typeface="Arial"/>
                <a:cs typeface="Arial"/>
                <a:sym typeface="Arial"/>
              </a:rPr>
              <a:t>#HumseFarakPadtaHai</a:t>
            </a:r>
            <a:r>
              <a:rPr lang="en-IN" sz="1800" b="0" i="0" u="none" strike="noStrike" cap="none" dirty="0">
                <a:solidFill>
                  <a:schemeClr val="accent2"/>
                </a:solidFill>
                <a:latin typeface="Arial"/>
                <a:ea typeface="Arial"/>
                <a:cs typeface="Arial"/>
                <a:sym typeface="Arial"/>
              </a:rPr>
              <a:t>                                                                    www.road-safety.co.in</a:t>
            </a:r>
            <a:endParaRPr sz="1800" b="0" i="0" u="none" strike="noStrike" cap="none" dirty="0">
              <a:solidFill>
                <a:schemeClr val="accent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accent1"/>
              </a:solidFill>
              <a:latin typeface="Arial"/>
              <a:ea typeface="Arial"/>
              <a:cs typeface="Arial"/>
              <a:sym typeface="Arial"/>
            </a:endParaRPr>
          </a:p>
        </p:txBody>
      </p:sp>
      <p:sp>
        <p:nvSpPr>
          <p:cNvPr id="141" name="Shape 141"/>
          <p:cNvSpPr txBox="1"/>
          <p:nvPr/>
        </p:nvSpPr>
        <p:spPr>
          <a:xfrm>
            <a:off x="961275" y="1517549"/>
            <a:ext cx="6804000" cy="3000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endParaRPr sz="1800" b="1">
              <a:solidFill>
                <a:schemeClr val="dk1"/>
              </a:solidFill>
              <a:latin typeface="Nunito"/>
              <a:ea typeface="Nunito"/>
              <a:cs typeface="Nunito"/>
              <a:sym typeface="Nunito"/>
            </a:endParaRP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1623" y="1557628"/>
            <a:ext cx="4030781" cy="2959385"/>
          </a:xfrm>
          <a:prstGeom prst="rect">
            <a:avLst/>
          </a:prstGeom>
        </p:spPr>
      </p:pic>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04408" y="1557628"/>
            <a:ext cx="4432272" cy="2922961"/>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p:nvPr/>
        </p:nvSpPr>
        <p:spPr>
          <a:xfrm>
            <a:off x="2676700" y="202713"/>
            <a:ext cx="38577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36" name="Shape 136"/>
          <p:cNvPicPr preferRelativeResize="0"/>
          <p:nvPr/>
        </p:nvPicPr>
        <p:blipFill rotWithShape="1">
          <a:blip r:embed="rId3">
            <a:alphaModFix/>
          </a:blip>
          <a:srcRect/>
          <a:stretch/>
        </p:blipFill>
        <p:spPr>
          <a:xfrm>
            <a:off x="8082450" y="0"/>
            <a:ext cx="1061551" cy="1072024"/>
          </a:xfrm>
          <a:prstGeom prst="rect">
            <a:avLst/>
          </a:prstGeom>
          <a:noFill/>
          <a:ln>
            <a:noFill/>
          </a:ln>
        </p:spPr>
      </p:pic>
      <p:sp>
        <p:nvSpPr>
          <p:cNvPr id="137" name="Shape 137"/>
          <p:cNvSpPr txBox="1"/>
          <p:nvPr/>
        </p:nvSpPr>
        <p:spPr>
          <a:xfrm>
            <a:off x="2578350" y="202713"/>
            <a:ext cx="3987300" cy="593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IN" sz="2000" b="1">
                <a:solidFill>
                  <a:srgbClr val="FFFFFF"/>
                </a:solidFill>
              </a:rPr>
              <a:t>Demo</a:t>
            </a:r>
            <a:endParaRPr sz="2000" b="1" i="0" u="none" strike="noStrike" cap="none">
              <a:solidFill>
                <a:srgbClr val="FFFFFF"/>
              </a:solidFill>
              <a:latin typeface="Arial"/>
              <a:ea typeface="Arial"/>
              <a:cs typeface="Arial"/>
              <a:sym typeface="Arial"/>
            </a:endParaRPr>
          </a:p>
        </p:txBody>
      </p:sp>
      <p:sp>
        <p:nvSpPr>
          <p:cNvPr id="138" name="Shape 138"/>
          <p:cNvSpPr/>
          <p:nvPr/>
        </p:nvSpPr>
        <p:spPr>
          <a:xfrm>
            <a:off x="3471158" y="962399"/>
            <a:ext cx="2268900" cy="3894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a:solidFill>
                  <a:srgbClr val="FFFFFF"/>
                </a:solidFill>
              </a:rPr>
              <a:t>Working</a:t>
            </a:r>
            <a:endParaRPr sz="1400" b="0" i="0" u="none" strike="noStrike" cap="none">
              <a:solidFill>
                <a:srgbClr val="FFFFFF"/>
              </a:solidFill>
              <a:latin typeface="Arial"/>
              <a:ea typeface="Arial"/>
              <a:cs typeface="Arial"/>
              <a:sym typeface="Arial"/>
            </a:endParaRPr>
          </a:p>
        </p:txBody>
      </p:sp>
      <p:pic>
        <p:nvPicPr>
          <p:cNvPr id="139" name="Shape 139"/>
          <p:cNvPicPr preferRelativeResize="0"/>
          <p:nvPr/>
        </p:nvPicPr>
        <p:blipFill rotWithShape="1">
          <a:blip r:embed="rId4">
            <a:alphaModFix/>
          </a:blip>
          <a:srcRect/>
          <a:stretch/>
        </p:blipFill>
        <p:spPr>
          <a:xfrm>
            <a:off x="61825" y="76200"/>
            <a:ext cx="1174600" cy="886200"/>
          </a:xfrm>
          <a:prstGeom prst="rect">
            <a:avLst/>
          </a:prstGeom>
          <a:noFill/>
          <a:ln>
            <a:noFill/>
          </a:ln>
        </p:spPr>
      </p:pic>
      <p:sp>
        <p:nvSpPr>
          <p:cNvPr id="140" name="Shape 140"/>
          <p:cNvSpPr txBox="1"/>
          <p:nvPr/>
        </p:nvSpPr>
        <p:spPr>
          <a:xfrm>
            <a:off x="0" y="4683300"/>
            <a:ext cx="9144000" cy="460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1" u="none" strike="noStrike" cap="none" dirty="0">
                <a:solidFill>
                  <a:schemeClr val="accent2"/>
                </a:solidFill>
                <a:latin typeface="Arial"/>
                <a:ea typeface="Arial"/>
                <a:cs typeface="Arial"/>
                <a:sym typeface="Arial"/>
              </a:rPr>
              <a:t>#HumseFarakPadtaHai</a:t>
            </a:r>
            <a:r>
              <a:rPr lang="en-IN" sz="1800" b="0" i="0" u="none" strike="noStrike" cap="none" dirty="0">
                <a:solidFill>
                  <a:schemeClr val="accent2"/>
                </a:solidFill>
                <a:latin typeface="Arial"/>
                <a:ea typeface="Arial"/>
                <a:cs typeface="Arial"/>
                <a:sym typeface="Arial"/>
              </a:rPr>
              <a:t>                                                                    www.road-safety.co.in</a:t>
            </a:r>
            <a:endParaRPr sz="1800" b="0" i="0" u="none" strike="noStrike" cap="none" dirty="0">
              <a:solidFill>
                <a:schemeClr val="accent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accent1"/>
              </a:solidFill>
              <a:latin typeface="Arial"/>
              <a:ea typeface="Arial"/>
              <a:cs typeface="Arial"/>
              <a:sym typeface="Arial"/>
            </a:endParaRPr>
          </a:p>
        </p:txBody>
      </p:sp>
      <p:sp>
        <p:nvSpPr>
          <p:cNvPr id="141" name="Shape 141"/>
          <p:cNvSpPr txBox="1"/>
          <p:nvPr/>
        </p:nvSpPr>
        <p:spPr>
          <a:xfrm>
            <a:off x="961275" y="1517549"/>
            <a:ext cx="6804000" cy="3000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endParaRPr sz="1800" b="1">
              <a:solidFill>
                <a:schemeClr val="dk1"/>
              </a:solidFill>
              <a:latin typeface="Nunito"/>
              <a:ea typeface="Nunito"/>
              <a:cs typeface="Nunito"/>
              <a:sym typeface="Nunito"/>
            </a:endParaRP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680" y="1586230"/>
            <a:ext cx="4263595" cy="2862637"/>
          </a:xfrm>
          <a:prstGeom prst="rect">
            <a:avLst/>
          </a:prstGeom>
        </p:spPr>
      </p:pic>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23371" y="1567698"/>
            <a:ext cx="4241122" cy="2881169"/>
          </a:xfrm>
          <a:prstGeom prst="rect">
            <a:avLst/>
          </a:prstGeom>
        </p:spPr>
      </p:pic>
    </p:spTree>
    <p:extLst>
      <p:ext uri="{BB962C8B-B14F-4D97-AF65-F5344CB8AC3E}">
        <p14:creationId xmlns:p14="http://schemas.microsoft.com/office/powerpoint/2010/main" val="402849685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Shape 135"/>
          <p:cNvSpPr/>
          <p:nvPr/>
        </p:nvSpPr>
        <p:spPr>
          <a:xfrm>
            <a:off x="2676700" y="202713"/>
            <a:ext cx="38577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36" name="Shape 136"/>
          <p:cNvPicPr preferRelativeResize="0"/>
          <p:nvPr/>
        </p:nvPicPr>
        <p:blipFill rotWithShape="1">
          <a:blip r:embed="rId3">
            <a:alphaModFix/>
          </a:blip>
          <a:srcRect/>
          <a:stretch/>
        </p:blipFill>
        <p:spPr>
          <a:xfrm>
            <a:off x="8082450" y="0"/>
            <a:ext cx="1061551" cy="1072024"/>
          </a:xfrm>
          <a:prstGeom prst="rect">
            <a:avLst/>
          </a:prstGeom>
          <a:noFill/>
          <a:ln>
            <a:noFill/>
          </a:ln>
        </p:spPr>
      </p:pic>
      <p:sp>
        <p:nvSpPr>
          <p:cNvPr id="137" name="Shape 137"/>
          <p:cNvSpPr txBox="1"/>
          <p:nvPr/>
        </p:nvSpPr>
        <p:spPr>
          <a:xfrm>
            <a:off x="2578350" y="202713"/>
            <a:ext cx="3987300" cy="593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IN" sz="2000" b="1">
                <a:solidFill>
                  <a:srgbClr val="FFFFFF"/>
                </a:solidFill>
              </a:rPr>
              <a:t>Demo</a:t>
            </a:r>
            <a:endParaRPr sz="2000" b="1" i="0" u="none" strike="noStrike" cap="none">
              <a:solidFill>
                <a:srgbClr val="FFFFFF"/>
              </a:solidFill>
              <a:latin typeface="Arial"/>
              <a:ea typeface="Arial"/>
              <a:cs typeface="Arial"/>
              <a:sym typeface="Arial"/>
            </a:endParaRPr>
          </a:p>
        </p:txBody>
      </p:sp>
      <p:sp>
        <p:nvSpPr>
          <p:cNvPr id="138" name="Shape 138"/>
          <p:cNvSpPr/>
          <p:nvPr/>
        </p:nvSpPr>
        <p:spPr>
          <a:xfrm>
            <a:off x="3471158" y="962399"/>
            <a:ext cx="2268900" cy="3894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a:solidFill>
                  <a:srgbClr val="FFFFFF"/>
                </a:solidFill>
              </a:rPr>
              <a:t>Working</a:t>
            </a:r>
            <a:endParaRPr sz="1400" b="0" i="0" u="none" strike="noStrike" cap="none">
              <a:solidFill>
                <a:srgbClr val="FFFFFF"/>
              </a:solidFill>
              <a:latin typeface="Arial"/>
              <a:ea typeface="Arial"/>
              <a:cs typeface="Arial"/>
              <a:sym typeface="Arial"/>
            </a:endParaRPr>
          </a:p>
        </p:txBody>
      </p:sp>
      <p:pic>
        <p:nvPicPr>
          <p:cNvPr id="139" name="Shape 139"/>
          <p:cNvPicPr preferRelativeResize="0"/>
          <p:nvPr/>
        </p:nvPicPr>
        <p:blipFill rotWithShape="1">
          <a:blip r:embed="rId4">
            <a:alphaModFix/>
          </a:blip>
          <a:srcRect/>
          <a:stretch/>
        </p:blipFill>
        <p:spPr>
          <a:xfrm>
            <a:off x="61825" y="76200"/>
            <a:ext cx="1174600" cy="886200"/>
          </a:xfrm>
          <a:prstGeom prst="rect">
            <a:avLst/>
          </a:prstGeom>
          <a:noFill/>
          <a:ln>
            <a:noFill/>
          </a:ln>
        </p:spPr>
      </p:pic>
      <p:sp>
        <p:nvSpPr>
          <p:cNvPr id="140" name="Shape 140"/>
          <p:cNvSpPr txBox="1"/>
          <p:nvPr/>
        </p:nvSpPr>
        <p:spPr>
          <a:xfrm>
            <a:off x="0" y="4683300"/>
            <a:ext cx="9144000" cy="460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1" u="none" strike="noStrike" cap="none" dirty="0">
                <a:solidFill>
                  <a:schemeClr val="accent2"/>
                </a:solidFill>
                <a:latin typeface="Arial"/>
                <a:ea typeface="Arial"/>
                <a:cs typeface="Arial"/>
                <a:sym typeface="Arial"/>
              </a:rPr>
              <a:t>#HumseFarakPadtaHai</a:t>
            </a:r>
            <a:r>
              <a:rPr lang="en-IN" sz="1800" b="0" i="0" u="none" strike="noStrike" cap="none" dirty="0">
                <a:solidFill>
                  <a:schemeClr val="accent2"/>
                </a:solidFill>
                <a:latin typeface="Arial"/>
                <a:ea typeface="Arial"/>
                <a:cs typeface="Arial"/>
                <a:sym typeface="Arial"/>
              </a:rPr>
              <a:t>                                                                    www.road-safety.co.in</a:t>
            </a:r>
            <a:endParaRPr sz="1800" b="0" i="0" u="none" strike="noStrike" cap="none" dirty="0">
              <a:solidFill>
                <a:schemeClr val="accent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accent1"/>
              </a:solidFill>
              <a:latin typeface="Arial"/>
              <a:ea typeface="Arial"/>
              <a:cs typeface="Arial"/>
              <a:sym typeface="Arial"/>
            </a:endParaRPr>
          </a:p>
        </p:txBody>
      </p:sp>
      <p:sp>
        <p:nvSpPr>
          <p:cNvPr id="141" name="Shape 141"/>
          <p:cNvSpPr txBox="1"/>
          <p:nvPr/>
        </p:nvSpPr>
        <p:spPr>
          <a:xfrm>
            <a:off x="961275" y="1517549"/>
            <a:ext cx="6804000" cy="3000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endParaRPr sz="1800" b="1">
              <a:solidFill>
                <a:schemeClr val="dk1"/>
              </a:solidFill>
              <a:latin typeface="Nunito"/>
              <a:ea typeface="Nunito"/>
              <a:cs typeface="Nunito"/>
              <a:sym typeface="Nunito"/>
            </a:endParaRP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4090" y="1424998"/>
            <a:ext cx="3813105" cy="3165215"/>
          </a:xfrm>
          <a:prstGeom prst="rect">
            <a:avLst/>
          </a:prstGeom>
        </p:spPr>
      </p:pic>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98413" y="1424998"/>
            <a:ext cx="3071973" cy="3165215"/>
          </a:xfrm>
          <a:prstGeom prst="rect">
            <a:avLst/>
          </a:prstGeom>
        </p:spPr>
      </p:pic>
    </p:spTree>
    <p:extLst>
      <p:ext uri="{BB962C8B-B14F-4D97-AF65-F5344CB8AC3E}">
        <p14:creationId xmlns:p14="http://schemas.microsoft.com/office/powerpoint/2010/main" val="331804239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Shape 64"/>
          <p:cNvSpPr/>
          <p:nvPr/>
        </p:nvSpPr>
        <p:spPr>
          <a:xfrm>
            <a:off x="532151" y="1243427"/>
            <a:ext cx="7937292" cy="3397964"/>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lt1"/>
              </a:solidFill>
              <a:latin typeface="Arial"/>
              <a:ea typeface="Arial"/>
              <a:cs typeface="Arial"/>
              <a:sym typeface="Arial"/>
            </a:endParaRPr>
          </a:p>
        </p:txBody>
      </p:sp>
      <p:sp>
        <p:nvSpPr>
          <p:cNvPr id="65" name="Shape 65"/>
          <p:cNvSpPr/>
          <p:nvPr/>
        </p:nvSpPr>
        <p:spPr>
          <a:xfrm>
            <a:off x="4377128" y="1798820"/>
            <a:ext cx="3620124" cy="2675744"/>
          </a:xfrm>
          <a:prstGeom prst="rect">
            <a:avLst/>
          </a:prstGeom>
          <a:solidFill>
            <a:schemeClr val="lt1"/>
          </a:solidFill>
          <a:ln w="25400" cap="flat" cmpd="sng">
            <a:solidFill>
              <a:srgbClr val="BAF8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6" name="Shape 66"/>
          <p:cNvSpPr/>
          <p:nvPr/>
        </p:nvSpPr>
        <p:spPr>
          <a:xfrm>
            <a:off x="1959300" y="253453"/>
            <a:ext cx="52254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dirty="0" smtClean="0">
                <a:solidFill>
                  <a:schemeClr val="lt1"/>
                </a:solidFill>
              </a:rPr>
              <a:t>Data Commander</a:t>
            </a:r>
            <a:endParaRPr sz="1600" b="0" i="0" u="none" strike="noStrike" cap="none" dirty="0">
              <a:solidFill>
                <a:schemeClr val="lt1"/>
              </a:solidFill>
              <a:latin typeface="Arial"/>
              <a:ea typeface="Arial"/>
              <a:cs typeface="Arial"/>
              <a:sym typeface="Arial"/>
            </a:endParaRPr>
          </a:p>
        </p:txBody>
      </p:sp>
      <p:sp>
        <p:nvSpPr>
          <p:cNvPr id="67" name="Shape 67"/>
          <p:cNvSpPr txBox="1"/>
          <p:nvPr/>
        </p:nvSpPr>
        <p:spPr>
          <a:xfrm>
            <a:off x="2713000" y="2210480"/>
            <a:ext cx="4335000" cy="593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1" i="0" u="none" strike="noStrike" cap="none">
              <a:solidFill>
                <a:srgbClr val="FFFFFF"/>
              </a:solidFill>
              <a:latin typeface="Arial"/>
              <a:ea typeface="Arial"/>
              <a:cs typeface="Arial"/>
              <a:sym typeface="Arial"/>
            </a:endParaRPr>
          </a:p>
        </p:txBody>
      </p:sp>
      <p:sp>
        <p:nvSpPr>
          <p:cNvPr id="68" name="Shape 68"/>
          <p:cNvSpPr/>
          <p:nvPr/>
        </p:nvSpPr>
        <p:spPr>
          <a:xfrm>
            <a:off x="929390" y="2053653"/>
            <a:ext cx="2690735" cy="1881266"/>
          </a:xfrm>
          <a:prstGeom prst="rect">
            <a:avLst/>
          </a:prstGeom>
          <a:solidFill>
            <a:schemeClr val="accent1"/>
          </a:solidFill>
          <a:ln w="25400" cap="flat" cmpd="sng">
            <a:solidFill>
              <a:srgbClr val="BA7C2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IN" sz="1400" b="0" i="0" u="none" strike="noStrike" cap="none">
                <a:solidFill>
                  <a:schemeClr val="lt1"/>
                </a:solidFill>
                <a:latin typeface="Arial"/>
                <a:ea typeface="Arial"/>
                <a:cs typeface="Arial"/>
                <a:sym typeface="Arial"/>
              </a:rPr>
              <a:t>GROUP PHOTOGRAPH</a:t>
            </a:r>
            <a:endParaRPr/>
          </a:p>
        </p:txBody>
      </p:sp>
      <p:pic>
        <p:nvPicPr>
          <p:cNvPr id="69" name="Shape 69"/>
          <p:cNvPicPr preferRelativeResize="0"/>
          <p:nvPr/>
        </p:nvPicPr>
        <p:blipFill rotWithShape="1">
          <a:blip r:embed="rId3">
            <a:alphaModFix/>
          </a:blip>
          <a:srcRect/>
          <a:stretch/>
        </p:blipFill>
        <p:spPr>
          <a:xfrm>
            <a:off x="8082450" y="0"/>
            <a:ext cx="1061551" cy="1072024"/>
          </a:xfrm>
          <a:prstGeom prst="rect">
            <a:avLst/>
          </a:prstGeom>
          <a:noFill/>
          <a:ln>
            <a:noFill/>
          </a:ln>
        </p:spPr>
      </p:pic>
      <p:sp>
        <p:nvSpPr>
          <p:cNvPr id="70" name="Shape 70"/>
          <p:cNvSpPr txBox="1"/>
          <p:nvPr/>
        </p:nvSpPr>
        <p:spPr>
          <a:xfrm>
            <a:off x="5403735" y="2334284"/>
            <a:ext cx="2983043" cy="1600635"/>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r>
              <a:rPr lang="en-US" sz="1600" b="1" dirty="0" smtClean="0">
                <a:solidFill>
                  <a:schemeClr val="dk1"/>
                </a:solidFill>
              </a:rPr>
              <a:t>Ritvik Raj</a:t>
            </a:r>
          </a:p>
          <a:p>
            <a:pPr marL="0" marR="0" lvl="0" indent="0" algn="l" rtl="0">
              <a:lnSpc>
                <a:spcPct val="100000"/>
              </a:lnSpc>
              <a:spcBef>
                <a:spcPts val="0"/>
              </a:spcBef>
              <a:spcAft>
                <a:spcPts val="0"/>
              </a:spcAft>
              <a:buNone/>
            </a:pPr>
            <a:endParaRPr lang="en-US" sz="1600" b="1" dirty="0">
              <a:solidFill>
                <a:schemeClr val="dk1"/>
              </a:solidFill>
            </a:endParaRPr>
          </a:p>
          <a:p>
            <a:pPr marL="0" marR="0" lvl="0" indent="0" algn="l" rtl="0">
              <a:lnSpc>
                <a:spcPct val="100000"/>
              </a:lnSpc>
              <a:spcBef>
                <a:spcPts val="0"/>
              </a:spcBef>
              <a:spcAft>
                <a:spcPts val="0"/>
              </a:spcAft>
              <a:buNone/>
            </a:pPr>
            <a:r>
              <a:rPr lang="en-US" sz="1600" b="1" dirty="0" smtClean="0">
                <a:solidFill>
                  <a:schemeClr val="dk1"/>
                </a:solidFill>
              </a:rPr>
              <a:t>Ashwani Arya</a:t>
            </a:r>
          </a:p>
          <a:p>
            <a:pPr marL="0" marR="0" lvl="0" indent="0" algn="l" rtl="0">
              <a:lnSpc>
                <a:spcPct val="100000"/>
              </a:lnSpc>
              <a:spcBef>
                <a:spcPts val="0"/>
              </a:spcBef>
              <a:spcAft>
                <a:spcPts val="0"/>
              </a:spcAft>
              <a:buNone/>
            </a:pPr>
            <a:endParaRPr lang="en-US" sz="1600" b="1" dirty="0">
              <a:solidFill>
                <a:schemeClr val="dk1"/>
              </a:solidFill>
            </a:endParaRPr>
          </a:p>
          <a:p>
            <a:pPr marL="0" marR="0" lvl="0" indent="0" algn="l" rtl="0">
              <a:lnSpc>
                <a:spcPct val="100000"/>
              </a:lnSpc>
              <a:spcBef>
                <a:spcPts val="0"/>
              </a:spcBef>
              <a:spcAft>
                <a:spcPts val="0"/>
              </a:spcAft>
              <a:buNone/>
            </a:pPr>
            <a:r>
              <a:rPr lang="en-US" sz="1600" b="1" dirty="0" smtClean="0">
                <a:solidFill>
                  <a:schemeClr val="dk1"/>
                </a:solidFill>
              </a:rPr>
              <a:t>Shubham Raut</a:t>
            </a:r>
            <a:endParaRPr sz="1600" b="1" dirty="0"/>
          </a:p>
        </p:txBody>
      </p:sp>
      <p:sp>
        <p:nvSpPr>
          <p:cNvPr id="71" name="Shape 71"/>
          <p:cNvSpPr txBox="1"/>
          <p:nvPr/>
        </p:nvSpPr>
        <p:spPr>
          <a:xfrm>
            <a:off x="0" y="4683300"/>
            <a:ext cx="9144000" cy="460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1" u="none" strike="noStrike" cap="none" dirty="0">
                <a:solidFill>
                  <a:schemeClr val="accent2"/>
                </a:solidFill>
                <a:latin typeface="Arial"/>
                <a:ea typeface="Arial"/>
                <a:cs typeface="Arial"/>
                <a:sym typeface="Arial"/>
              </a:rPr>
              <a:t>#HumseFarakPadtaHai</a:t>
            </a:r>
            <a:r>
              <a:rPr lang="en-IN" sz="1800" b="0" i="0" u="none" strike="noStrike" cap="none" dirty="0">
                <a:solidFill>
                  <a:schemeClr val="accent2"/>
                </a:solidFill>
                <a:latin typeface="Arial"/>
                <a:ea typeface="Arial"/>
                <a:cs typeface="Arial"/>
                <a:sym typeface="Arial"/>
              </a:rPr>
              <a:t>                                                                    www.road-safety.co.in</a:t>
            </a:r>
            <a:endParaRPr sz="1800" b="0" i="0" u="none" strike="noStrike" cap="none" dirty="0">
              <a:solidFill>
                <a:schemeClr val="accent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accent1"/>
              </a:solidFill>
              <a:latin typeface="Arial"/>
              <a:ea typeface="Arial"/>
              <a:cs typeface="Arial"/>
              <a:sym typeface="Arial"/>
            </a:endParaRPr>
          </a:p>
        </p:txBody>
      </p:sp>
      <p:pic>
        <p:nvPicPr>
          <p:cNvPr id="72" name="Shape 72"/>
          <p:cNvPicPr preferRelativeResize="0"/>
          <p:nvPr/>
        </p:nvPicPr>
        <p:blipFill rotWithShape="1">
          <a:blip r:embed="rId4">
            <a:alphaModFix/>
          </a:blip>
          <a:srcRect/>
          <a:stretch/>
        </p:blipFill>
        <p:spPr>
          <a:xfrm>
            <a:off x="61825" y="76200"/>
            <a:ext cx="1174600" cy="886200"/>
          </a:xfrm>
          <a:prstGeom prst="rect">
            <a:avLst/>
          </a:prstGeom>
          <a:noFill/>
          <a:ln>
            <a:noFill/>
          </a:ln>
        </p:spPr>
      </p:pic>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9390" y="2053653"/>
            <a:ext cx="2690735" cy="1881266"/>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p:nvPr/>
        </p:nvSpPr>
        <p:spPr>
          <a:xfrm>
            <a:off x="2676700" y="202713"/>
            <a:ext cx="38577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47" name="Shape 147"/>
          <p:cNvPicPr preferRelativeResize="0"/>
          <p:nvPr/>
        </p:nvPicPr>
        <p:blipFill rotWithShape="1">
          <a:blip r:embed="rId3">
            <a:alphaModFix/>
          </a:blip>
          <a:srcRect/>
          <a:stretch/>
        </p:blipFill>
        <p:spPr>
          <a:xfrm>
            <a:off x="8082450" y="0"/>
            <a:ext cx="1061551" cy="1072024"/>
          </a:xfrm>
          <a:prstGeom prst="rect">
            <a:avLst/>
          </a:prstGeom>
          <a:noFill/>
          <a:ln>
            <a:noFill/>
          </a:ln>
        </p:spPr>
      </p:pic>
      <p:sp>
        <p:nvSpPr>
          <p:cNvPr id="148" name="Shape 148"/>
          <p:cNvSpPr txBox="1"/>
          <p:nvPr/>
        </p:nvSpPr>
        <p:spPr>
          <a:xfrm>
            <a:off x="2578350" y="202713"/>
            <a:ext cx="3987300" cy="593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IN" sz="2000" b="1">
                <a:solidFill>
                  <a:srgbClr val="FFFFFF"/>
                </a:solidFill>
              </a:rPr>
              <a:t>Major Challenges Faced</a:t>
            </a:r>
            <a:endParaRPr sz="2000" b="1" i="0" u="none" strike="noStrike" cap="none">
              <a:solidFill>
                <a:srgbClr val="FFFFFF"/>
              </a:solidFill>
              <a:latin typeface="Arial"/>
              <a:ea typeface="Arial"/>
              <a:cs typeface="Arial"/>
              <a:sym typeface="Arial"/>
            </a:endParaRPr>
          </a:p>
        </p:txBody>
      </p:sp>
      <p:sp>
        <p:nvSpPr>
          <p:cNvPr id="149" name="Shape 149"/>
          <p:cNvSpPr/>
          <p:nvPr/>
        </p:nvSpPr>
        <p:spPr>
          <a:xfrm>
            <a:off x="3471158" y="962399"/>
            <a:ext cx="2268900" cy="3894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a:solidFill>
                  <a:srgbClr val="FFFFFF"/>
                </a:solidFill>
              </a:rPr>
              <a:t>What’s New</a:t>
            </a:r>
            <a:endParaRPr sz="1400" b="0" i="0" u="none" strike="noStrike" cap="none">
              <a:solidFill>
                <a:srgbClr val="FFFFFF"/>
              </a:solidFill>
              <a:latin typeface="Arial"/>
              <a:ea typeface="Arial"/>
              <a:cs typeface="Arial"/>
              <a:sym typeface="Arial"/>
            </a:endParaRPr>
          </a:p>
        </p:txBody>
      </p:sp>
      <p:pic>
        <p:nvPicPr>
          <p:cNvPr id="150" name="Shape 150"/>
          <p:cNvPicPr preferRelativeResize="0"/>
          <p:nvPr/>
        </p:nvPicPr>
        <p:blipFill rotWithShape="1">
          <a:blip r:embed="rId4">
            <a:alphaModFix/>
          </a:blip>
          <a:srcRect/>
          <a:stretch/>
        </p:blipFill>
        <p:spPr>
          <a:xfrm>
            <a:off x="61825" y="76200"/>
            <a:ext cx="1174600" cy="886200"/>
          </a:xfrm>
          <a:prstGeom prst="rect">
            <a:avLst/>
          </a:prstGeom>
          <a:noFill/>
          <a:ln>
            <a:noFill/>
          </a:ln>
        </p:spPr>
      </p:pic>
      <p:sp>
        <p:nvSpPr>
          <p:cNvPr id="151" name="Shape 151"/>
          <p:cNvSpPr txBox="1"/>
          <p:nvPr/>
        </p:nvSpPr>
        <p:spPr>
          <a:xfrm>
            <a:off x="0" y="4683300"/>
            <a:ext cx="9144000" cy="460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1" u="none" strike="noStrike" cap="none" dirty="0">
                <a:solidFill>
                  <a:schemeClr val="accent2"/>
                </a:solidFill>
                <a:latin typeface="Arial"/>
                <a:ea typeface="Arial"/>
                <a:cs typeface="Arial"/>
                <a:sym typeface="Arial"/>
              </a:rPr>
              <a:t>#HumseFarakPadtaHai</a:t>
            </a:r>
            <a:r>
              <a:rPr lang="en-IN" sz="1800" b="0" i="0" u="none" strike="noStrike" cap="none" dirty="0">
                <a:solidFill>
                  <a:schemeClr val="accent2"/>
                </a:solidFill>
                <a:latin typeface="Arial"/>
                <a:ea typeface="Arial"/>
                <a:cs typeface="Arial"/>
                <a:sym typeface="Arial"/>
              </a:rPr>
              <a:t>                                                                    www.road-safety.co.in</a:t>
            </a:r>
            <a:endParaRPr sz="1800" b="0" i="0" u="none" strike="noStrike" cap="none" dirty="0">
              <a:solidFill>
                <a:schemeClr val="accent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accent1"/>
              </a:solidFill>
              <a:latin typeface="Arial"/>
              <a:ea typeface="Arial"/>
              <a:cs typeface="Arial"/>
              <a:sym typeface="Arial"/>
            </a:endParaRPr>
          </a:p>
        </p:txBody>
      </p:sp>
      <p:sp>
        <p:nvSpPr>
          <p:cNvPr id="152" name="Shape 152"/>
          <p:cNvSpPr txBox="1"/>
          <p:nvPr/>
        </p:nvSpPr>
        <p:spPr>
          <a:xfrm>
            <a:off x="1064017" y="1407389"/>
            <a:ext cx="6804000" cy="3000000"/>
          </a:xfrm>
          <a:prstGeom prst="rect">
            <a:avLst/>
          </a:prstGeom>
          <a:noFill/>
          <a:ln>
            <a:noFill/>
          </a:ln>
        </p:spPr>
        <p:txBody>
          <a:bodyPr spcFirstLastPara="1" wrap="square" lIns="91425" tIns="91425" rIns="91425" bIns="91425" anchor="ctr" anchorCtr="0">
            <a:noAutofit/>
          </a:bodyPr>
          <a:lstStyle/>
          <a:p>
            <a:r>
              <a:rPr lang="en-US" sz="1800" dirty="0" smtClean="0"/>
              <a:t>The main challenge was the implementation of eye detection algorithm to detect  drowsiness in our application.</a:t>
            </a:r>
          </a:p>
          <a:p>
            <a:endParaRPr lang="en-US" sz="1800" dirty="0"/>
          </a:p>
          <a:p>
            <a:r>
              <a:rPr lang="en-US" sz="1800" dirty="0" smtClean="0"/>
              <a:t>After that we added yawning detection and other features like messaging, calling and sending GPS location.</a:t>
            </a:r>
            <a:endParaRPr lang="en-IN" sz="1800"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Shape 157"/>
          <p:cNvSpPr/>
          <p:nvPr/>
        </p:nvSpPr>
        <p:spPr>
          <a:xfrm>
            <a:off x="2676700" y="202713"/>
            <a:ext cx="38577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58" name="Shape 158"/>
          <p:cNvPicPr preferRelativeResize="0"/>
          <p:nvPr/>
        </p:nvPicPr>
        <p:blipFill rotWithShape="1">
          <a:blip r:embed="rId3">
            <a:alphaModFix/>
          </a:blip>
          <a:srcRect/>
          <a:stretch/>
        </p:blipFill>
        <p:spPr>
          <a:xfrm>
            <a:off x="8082450" y="0"/>
            <a:ext cx="1061551" cy="1072024"/>
          </a:xfrm>
          <a:prstGeom prst="rect">
            <a:avLst/>
          </a:prstGeom>
          <a:noFill/>
          <a:ln>
            <a:noFill/>
          </a:ln>
        </p:spPr>
      </p:pic>
      <p:sp>
        <p:nvSpPr>
          <p:cNvPr id="159" name="Shape 159"/>
          <p:cNvSpPr txBox="1"/>
          <p:nvPr/>
        </p:nvSpPr>
        <p:spPr>
          <a:xfrm>
            <a:off x="2578350" y="202713"/>
            <a:ext cx="3987300" cy="593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IN" sz="2000" b="1">
                <a:solidFill>
                  <a:srgbClr val="FFFFFF"/>
                </a:solidFill>
              </a:rPr>
              <a:t>Future Prospect</a:t>
            </a:r>
            <a:endParaRPr sz="2000" b="1" i="0" u="none" strike="noStrike" cap="none">
              <a:solidFill>
                <a:srgbClr val="FFFFFF"/>
              </a:solidFill>
              <a:latin typeface="Arial"/>
              <a:ea typeface="Arial"/>
              <a:cs typeface="Arial"/>
              <a:sym typeface="Arial"/>
            </a:endParaRPr>
          </a:p>
        </p:txBody>
      </p:sp>
      <p:pic>
        <p:nvPicPr>
          <p:cNvPr id="161" name="Shape 161"/>
          <p:cNvPicPr preferRelativeResize="0"/>
          <p:nvPr/>
        </p:nvPicPr>
        <p:blipFill rotWithShape="1">
          <a:blip r:embed="rId4">
            <a:alphaModFix/>
          </a:blip>
          <a:srcRect/>
          <a:stretch/>
        </p:blipFill>
        <p:spPr>
          <a:xfrm>
            <a:off x="61825" y="76200"/>
            <a:ext cx="1174600" cy="886200"/>
          </a:xfrm>
          <a:prstGeom prst="rect">
            <a:avLst/>
          </a:prstGeom>
          <a:noFill/>
          <a:ln>
            <a:noFill/>
          </a:ln>
        </p:spPr>
      </p:pic>
      <p:sp>
        <p:nvSpPr>
          <p:cNvPr id="162" name="Shape 162"/>
          <p:cNvSpPr txBox="1"/>
          <p:nvPr/>
        </p:nvSpPr>
        <p:spPr>
          <a:xfrm>
            <a:off x="0" y="4683300"/>
            <a:ext cx="9144000" cy="460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1" u="none" strike="noStrike" cap="none" dirty="0">
                <a:solidFill>
                  <a:schemeClr val="accent2"/>
                </a:solidFill>
                <a:latin typeface="Arial"/>
                <a:ea typeface="Arial"/>
                <a:cs typeface="Arial"/>
                <a:sym typeface="Arial"/>
              </a:rPr>
              <a:t>#HumseFarakPadtaHai</a:t>
            </a:r>
            <a:r>
              <a:rPr lang="en-IN" sz="1800" b="0" i="0" u="none" strike="noStrike" cap="none" dirty="0">
                <a:solidFill>
                  <a:schemeClr val="accent2"/>
                </a:solidFill>
                <a:latin typeface="Arial"/>
                <a:ea typeface="Arial"/>
                <a:cs typeface="Arial"/>
                <a:sym typeface="Arial"/>
              </a:rPr>
              <a:t>                                                                    www.road-safety.co.in</a:t>
            </a:r>
            <a:endParaRPr sz="1800" b="0" i="0" u="none" strike="noStrike" cap="none" dirty="0">
              <a:solidFill>
                <a:schemeClr val="accent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accent1"/>
              </a:solidFill>
              <a:latin typeface="Arial"/>
              <a:ea typeface="Arial"/>
              <a:cs typeface="Arial"/>
              <a:sym typeface="Arial"/>
            </a:endParaRPr>
          </a:p>
        </p:txBody>
      </p:sp>
      <p:sp>
        <p:nvSpPr>
          <p:cNvPr id="163" name="Shape 163"/>
          <p:cNvSpPr txBox="1"/>
          <p:nvPr/>
        </p:nvSpPr>
        <p:spPr>
          <a:xfrm>
            <a:off x="762025" y="1351800"/>
            <a:ext cx="6978300" cy="3000000"/>
          </a:xfrm>
          <a:prstGeom prst="rect">
            <a:avLst/>
          </a:prstGeom>
          <a:noFill/>
          <a:ln>
            <a:noFill/>
          </a:ln>
        </p:spPr>
        <p:txBody>
          <a:bodyPr spcFirstLastPara="1" wrap="square" lIns="91425" tIns="91425" rIns="91425" bIns="91425" anchor="ctr" anchorCtr="0">
            <a:noAutofit/>
          </a:bodyPr>
          <a:lstStyle/>
          <a:p>
            <a:pPr marL="400050" lvl="0" indent="-285750" rtl="0">
              <a:spcBef>
                <a:spcPts val="0"/>
              </a:spcBef>
              <a:spcAft>
                <a:spcPts val="0"/>
              </a:spcAft>
              <a:buClr>
                <a:schemeClr val="dk1"/>
              </a:buClr>
              <a:buSzPts val="1800"/>
              <a:buFont typeface="Arial" panose="020B0604020202020204" pitchFamily="34" charset="0"/>
              <a:buChar char="•"/>
            </a:pPr>
            <a:r>
              <a:rPr lang="en-US" sz="1800" dirty="0" smtClean="0">
                <a:solidFill>
                  <a:schemeClr val="dk1"/>
                </a:solidFill>
                <a:latin typeface="+mj-lt"/>
                <a:ea typeface="Nunito"/>
                <a:cs typeface="Nunito"/>
                <a:sym typeface="Nunito"/>
              </a:rPr>
              <a:t>Right now we are defining accident as </a:t>
            </a:r>
            <a:r>
              <a:rPr lang="en-US" sz="1800" dirty="0" smtClean="0">
                <a:solidFill>
                  <a:schemeClr val="dk1"/>
                </a:solidFill>
                <a:latin typeface="+mj-lt"/>
                <a:ea typeface="Nunito"/>
                <a:cs typeface="Nunito"/>
                <a:sym typeface="Nunito"/>
              </a:rPr>
              <a:t>closing</a:t>
            </a:r>
            <a:r>
              <a:rPr lang="en-US" sz="1800" dirty="0" smtClean="0">
                <a:solidFill>
                  <a:schemeClr val="dk1"/>
                </a:solidFill>
                <a:latin typeface="+mj-lt"/>
                <a:ea typeface="Nunito"/>
                <a:cs typeface="Nunito"/>
                <a:sym typeface="Nunito"/>
              </a:rPr>
              <a:t> </a:t>
            </a:r>
            <a:r>
              <a:rPr lang="en-US" sz="1800" dirty="0" smtClean="0">
                <a:solidFill>
                  <a:schemeClr val="dk1"/>
                </a:solidFill>
                <a:latin typeface="+mj-lt"/>
                <a:ea typeface="Nunito"/>
                <a:cs typeface="Nunito"/>
                <a:sym typeface="Nunito"/>
              </a:rPr>
              <a:t>of eyes for some considerate amount of time, but that isn’t enough. We will be adding some more feature to identify accidents in our app.</a:t>
            </a:r>
          </a:p>
          <a:p>
            <a:pPr marL="114300" lvl="0" rtl="0">
              <a:spcBef>
                <a:spcPts val="0"/>
              </a:spcBef>
              <a:spcAft>
                <a:spcPts val="0"/>
              </a:spcAft>
              <a:buClr>
                <a:schemeClr val="dk1"/>
              </a:buClr>
              <a:buSzPts val="1800"/>
            </a:pPr>
            <a:endParaRPr lang="en-US" sz="1800" dirty="0" smtClean="0">
              <a:solidFill>
                <a:schemeClr val="dk1"/>
              </a:solidFill>
              <a:latin typeface="+mj-lt"/>
              <a:ea typeface="Nunito"/>
              <a:cs typeface="Nunito"/>
              <a:sym typeface="Nunito"/>
            </a:endParaRPr>
          </a:p>
          <a:p>
            <a:pPr marL="400050" lvl="0" indent="-285750" rtl="0">
              <a:spcBef>
                <a:spcPts val="0"/>
              </a:spcBef>
              <a:spcAft>
                <a:spcPts val="0"/>
              </a:spcAft>
              <a:buClr>
                <a:schemeClr val="dk1"/>
              </a:buClr>
              <a:buSzPts val="1800"/>
              <a:buFont typeface="Arial" panose="020B0604020202020204" pitchFamily="34" charset="0"/>
              <a:buChar char="•"/>
            </a:pPr>
            <a:r>
              <a:rPr lang="en-US" sz="1800" dirty="0" smtClean="0">
                <a:solidFill>
                  <a:schemeClr val="dk1"/>
                </a:solidFill>
                <a:latin typeface="+mj-lt"/>
                <a:ea typeface="Nunito"/>
                <a:cs typeface="Nunito"/>
                <a:sym typeface="Nunito"/>
              </a:rPr>
              <a:t>We want to make it more affordable to everyone, and so we are working on the mobile version of our application.</a:t>
            </a:r>
            <a:endParaRPr sz="1800" dirty="0">
              <a:solidFill>
                <a:schemeClr val="dk1"/>
              </a:solidFill>
              <a:latin typeface="+mj-lt"/>
              <a:ea typeface="Nunito"/>
              <a:cs typeface="Nunito"/>
              <a:sym typeface="Nunito"/>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Shape 168"/>
          <p:cNvSpPr/>
          <p:nvPr/>
        </p:nvSpPr>
        <p:spPr>
          <a:xfrm>
            <a:off x="2676700" y="202713"/>
            <a:ext cx="38577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69" name="Shape 169"/>
          <p:cNvPicPr preferRelativeResize="0"/>
          <p:nvPr/>
        </p:nvPicPr>
        <p:blipFill rotWithShape="1">
          <a:blip r:embed="rId3">
            <a:alphaModFix/>
          </a:blip>
          <a:srcRect/>
          <a:stretch/>
        </p:blipFill>
        <p:spPr>
          <a:xfrm>
            <a:off x="8082450" y="0"/>
            <a:ext cx="1061551" cy="1072024"/>
          </a:xfrm>
          <a:prstGeom prst="rect">
            <a:avLst/>
          </a:prstGeom>
          <a:noFill/>
          <a:ln>
            <a:noFill/>
          </a:ln>
        </p:spPr>
      </p:pic>
      <p:sp>
        <p:nvSpPr>
          <p:cNvPr id="170" name="Shape 170"/>
          <p:cNvSpPr txBox="1"/>
          <p:nvPr/>
        </p:nvSpPr>
        <p:spPr>
          <a:xfrm>
            <a:off x="2578350" y="202713"/>
            <a:ext cx="3987300" cy="593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IN" sz="2000" b="1">
                <a:solidFill>
                  <a:srgbClr val="FFFFFF"/>
                </a:solidFill>
              </a:rPr>
              <a:t>Learning Experience &amp; Colclusion</a:t>
            </a:r>
            <a:endParaRPr sz="2000" b="1" i="0" u="none" strike="noStrike" cap="none">
              <a:solidFill>
                <a:srgbClr val="FFFFFF"/>
              </a:solidFill>
              <a:latin typeface="Arial"/>
              <a:ea typeface="Arial"/>
              <a:cs typeface="Arial"/>
              <a:sym typeface="Arial"/>
            </a:endParaRPr>
          </a:p>
        </p:txBody>
      </p:sp>
      <p:pic>
        <p:nvPicPr>
          <p:cNvPr id="172" name="Shape 172"/>
          <p:cNvPicPr preferRelativeResize="0"/>
          <p:nvPr/>
        </p:nvPicPr>
        <p:blipFill rotWithShape="1">
          <a:blip r:embed="rId4">
            <a:alphaModFix/>
          </a:blip>
          <a:srcRect/>
          <a:stretch/>
        </p:blipFill>
        <p:spPr>
          <a:xfrm>
            <a:off x="61825" y="76200"/>
            <a:ext cx="1174600" cy="886200"/>
          </a:xfrm>
          <a:prstGeom prst="rect">
            <a:avLst/>
          </a:prstGeom>
          <a:noFill/>
          <a:ln>
            <a:noFill/>
          </a:ln>
        </p:spPr>
      </p:pic>
      <p:sp>
        <p:nvSpPr>
          <p:cNvPr id="173" name="Shape 173"/>
          <p:cNvSpPr txBox="1"/>
          <p:nvPr/>
        </p:nvSpPr>
        <p:spPr>
          <a:xfrm>
            <a:off x="0" y="4683300"/>
            <a:ext cx="9144000" cy="460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1" u="none" strike="noStrike" cap="none" dirty="0">
                <a:solidFill>
                  <a:schemeClr val="accent2"/>
                </a:solidFill>
                <a:latin typeface="Arial"/>
                <a:ea typeface="Arial"/>
                <a:cs typeface="Arial"/>
                <a:sym typeface="Arial"/>
              </a:rPr>
              <a:t>#HumseFarakPadtaHai</a:t>
            </a:r>
            <a:r>
              <a:rPr lang="en-IN" sz="1800" b="0" i="0" u="none" strike="noStrike" cap="none" dirty="0">
                <a:solidFill>
                  <a:schemeClr val="accent2"/>
                </a:solidFill>
                <a:latin typeface="Arial"/>
                <a:ea typeface="Arial"/>
                <a:cs typeface="Arial"/>
                <a:sym typeface="Arial"/>
              </a:rPr>
              <a:t>                                                                    www.road-safety.co.in</a:t>
            </a:r>
            <a:endParaRPr sz="1800" b="0" i="0" u="none" strike="noStrike" cap="none" dirty="0">
              <a:solidFill>
                <a:schemeClr val="accent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accent1"/>
              </a:solidFill>
              <a:latin typeface="Arial"/>
              <a:ea typeface="Arial"/>
              <a:cs typeface="Arial"/>
              <a:sym typeface="Arial"/>
            </a:endParaRPr>
          </a:p>
        </p:txBody>
      </p:sp>
      <p:sp>
        <p:nvSpPr>
          <p:cNvPr id="174" name="Shape 174"/>
          <p:cNvSpPr txBox="1"/>
          <p:nvPr/>
        </p:nvSpPr>
        <p:spPr>
          <a:xfrm>
            <a:off x="1082850" y="1312906"/>
            <a:ext cx="6978300" cy="3000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sz="1800" dirty="0" smtClean="0">
                <a:solidFill>
                  <a:schemeClr val="dk1"/>
                </a:solidFill>
                <a:latin typeface="+mj-lt"/>
                <a:ea typeface="Nunito"/>
                <a:cs typeface="Nunito"/>
                <a:sym typeface="Nunito"/>
              </a:rPr>
              <a:t>It has been great working on this project. </a:t>
            </a:r>
          </a:p>
          <a:p>
            <a:pPr marL="0" lvl="0" indent="0" rtl="0">
              <a:spcBef>
                <a:spcPts val="0"/>
              </a:spcBef>
              <a:spcAft>
                <a:spcPts val="0"/>
              </a:spcAft>
              <a:buNone/>
            </a:pPr>
            <a:endParaRPr lang="en-US" sz="1800" dirty="0" smtClean="0">
              <a:solidFill>
                <a:schemeClr val="dk1"/>
              </a:solidFill>
              <a:latin typeface="+mj-lt"/>
              <a:ea typeface="Nunito"/>
              <a:cs typeface="Nunito"/>
              <a:sym typeface="Nunito"/>
            </a:endParaRPr>
          </a:p>
          <a:p>
            <a:pPr marL="0" lvl="0" indent="0" rtl="0">
              <a:spcBef>
                <a:spcPts val="0"/>
              </a:spcBef>
              <a:spcAft>
                <a:spcPts val="0"/>
              </a:spcAft>
              <a:buNone/>
            </a:pPr>
            <a:r>
              <a:rPr lang="en-US" sz="1800" dirty="0" smtClean="0">
                <a:solidFill>
                  <a:schemeClr val="dk1"/>
                </a:solidFill>
                <a:latin typeface="+mj-lt"/>
                <a:ea typeface="Nunito"/>
                <a:cs typeface="Nunito"/>
                <a:sym typeface="Nunito"/>
              </a:rPr>
              <a:t>We got more concern about drowsiness driving which doesn’t seem to be a big issue for a lot of people, but it really is.</a:t>
            </a:r>
          </a:p>
          <a:p>
            <a:pPr marL="0" lvl="0" indent="0" rtl="0">
              <a:spcBef>
                <a:spcPts val="0"/>
              </a:spcBef>
              <a:spcAft>
                <a:spcPts val="0"/>
              </a:spcAft>
              <a:buNone/>
            </a:pPr>
            <a:r>
              <a:rPr lang="en-US" sz="1800" dirty="0" smtClean="0">
                <a:solidFill>
                  <a:schemeClr val="dk1"/>
                </a:solidFill>
                <a:latin typeface="+mj-lt"/>
                <a:ea typeface="Nunito"/>
                <a:cs typeface="Nunito"/>
                <a:sym typeface="Nunito"/>
              </a:rPr>
              <a:t/>
            </a:r>
            <a:br>
              <a:rPr lang="en-US" sz="1800" dirty="0" smtClean="0">
                <a:solidFill>
                  <a:schemeClr val="dk1"/>
                </a:solidFill>
                <a:latin typeface="+mj-lt"/>
                <a:ea typeface="Nunito"/>
                <a:cs typeface="Nunito"/>
                <a:sym typeface="Nunito"/>
              </a:rPr>
            </a:br>
            <a:r>
              <a:rPr lang="en-US" sz="1800" dirty="0" smtClean="0">
                <a:solidFill>
                  <a:schemeClr val="dk1"/>
                </a:solidFill>
                <a:latin typeface="+mj-lt"/>
                <a:ea typeface="Nunito"/>
                <a:cs typeface="Nunito"/>
                <a:sym typeface="Nunito"/>
              </a:rPr>
              <a:t>Also we got to know about what are various government bodies all over the are doing in order to avoid or minimize drowsiness driving.</a:t>
            </a:r>
          </a:p>
          <a:p>
            <a:pPr marL="0" lvl="0" indent="0" rtl="0">
              <a:spcBef>
                <a:spcPts val="0"/>
              </a:spcBef>
              <a:spcAft>
                <a:spcPts val="0"/>
              </a:spcAft>
              <a:buNone/>
            </a:pPr>
            <a:r>
              <a:rPr lang="en-US" sz="1800" dirty="0" smtClean="0">
                <a:solidFill>
                  <a:schemeClr val="dk1"/>
                </a:solidFill>
                <a:latin typeface="+mj-lt"/>
                <a:ea typeface="Nunito"/>
                <a:cs typeface="Nunito"/>
                <a:sym typeface="Nunito"/>
              </a:rPr>
              <a:t/>
            </a:r>
            <a:br>
              <a:rPr lang="en-US" sz="1800" dirty="0" smtClean="0">
                <a:solidFill>
                  <a:schemeClr val="dk1"/>
                </a:solidFill>
                <a:latin typeface="+mj-lt"/>
                <a:ea typeface="Nunito"/>
                <a:cs typeface="Nunito"/>
                <a:sym typeface="Nunito"/>
              </a:rPr>
            </a:br>
            <a:r>
              <a:rPr lang="en-US" sz="1800" dirty="0" smtClean="0">
                <a:solidFill>
                  <a:schemeClr val="dk1"/>
                </a:solidFill>
                <a:latin typeface="+mj-lt"/>
                <a:ea typeface="Nunito"/>
                <a:cs typeface="Nunito"/>
                <a:sym typeface="Nunito"/>
              </a:rPr>
              <a:t>And lastly, we got to work on the application of Computer Vision and machine learning which has been really exciting for us.</a:t>
            </a:r>
            <a:endParaRPr sz="1800" dirty="0">
              <a:solidFill>
                <a:schemeClr val="dk1"/>
              </a:solidFill>
              <a:latin typeface="+mj-lt"/>
              <a:ea typeface="Nunito"/>
              <a:cs typeface="Nunito"/>
              <a:sym typeface="Nunito"/>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Shape 179"/>
          <p:cNvSpPr/>
          <p:nvPr/>
        </p:nvSpPr>
        <p:spPr>
          <a:xfrm>
            <a:off x="2267800" y="2142650"/>
            <a:ext cx="52254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 name="Shape 180"/>
          <p:cNvSpPr txBox="1"/>
          <p:nvPr/>
        </p:nvSpPr>
        <p:spPr>
          <a:xfrm>
            <a:off x="2713000" y="2142650"/>
            <a:ext cx="4335000" cy="593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IN" sz="2000" b="1">
                <a:solidFill>
                  <a:srgbClr val="FFFFFF"/>
                </a:solidFill>
              </a:rPr>
              <a:t>Questions</a:t>
            </a:r>
            <a:endParaRPr sz="2000" b="1" i="0" u="none" strike="noStrike" cap="none">
              <a:solidFill>
                <a:srgbClr val="FFFFFF"/>
              </a:solidFill>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Shape 185"/>
          <p:cNvSpPr/>
          <p:nvPr/>
        </p:nvSpPr>
        <p:spPr>
          <a:xfrm>
            <a:off x="2267800" y="2142650"/>
            <a:ext cx="52254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Shape 186"/>
          <p:cNvSpPr txBox="1"/>
          <p:nvPr/>
        </p:nvSpPr>
        <p:spPr>
          <a:xfrm>
            <a:off x="2713000" y="2142650"/>
            <a:ext cx="4335000" cy="593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IN" sz="2000" b="1" i="0" u="none" strike="noStrike" cap="none">
                <a:solidFill>
                  <a:srgbClr val="FFFFFF"/>
                </a:solidFill>
                <a:latin typeface="Arial"/>
                <a:ea typeface="Arial"/>
                <a:cs typeface="Arial"/>
                <a:sym typeface="Arial"/>
              </a:rPr>
              <a:t>THANK YOU!</a:t>
            </a:r>
            <a:endParaRPr sz="2000" b="1" i="0" u="none" strike="noStrike" cap="none">
              <a:solidFill>
                <a:srgbClr val="FFFFFF"/>
              </a:solidFill>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3600"/>
              <a:buFont typeface="Arial"/>
              <a:buNone/>
            </a:pPr>
            <a:r>
              <a:rPr lang="en-IN" sz="3600" b="0" i="0" u="none" strike="noStrike" cap="none">
                <a:solidFill>
                  <a:schemeClr val="dk1"/>
                </a:solidFill>
                <a:latin typeface="Arial"/>
                <a:ea typeface="Arial"/>
                <a:cs typeface="Arial"/>
                <a:sym typeface="Arial"/>
              </a:rPr>
              <a:t>GENERAL NOTES:</a:t>
            </a:r>
            <a:br>
              <a:rPr lang="en-IN" sz="3600" b="0" i="0" u="none" strike="noStrike" cap="none">
                <a:solidFill>
                  <a:schemeClr val="dk1"/>
                </a:solidFill>
                <a:latin typeface="Arial"/>
                <a:ea typeface="Arial"/>
                <a:cs typeface="Arial"/>
                <a:sym typeface="Arial"/>
              </a:rPr>
            </a:br>
            <a:r>
              <a:rPr lang="en-IN" sz="3600" b="0" i="0" u="none" strike="noStrike" cap="none">
                <a:solidFill>
                  <a:schemeClr val="dk1"/>
                </a:solidFill>
                <a:latin typeface="Arial"/>
                <a:ea typeface="Arial"/>
                <a:cs typeface="Arial"/>
                <a:sym typeface="Arial"/>
              </a:rPr>
              <a:t> </a:t>
            </a:r>
            <a:br>
              <a:rPr lang="en-IN" sz="3600" b="0" i="0" u="none" strike="noStrike" cap="none">
                <a:solidFill>
                  <a:schemeClr val="dk1"/>
                </a:solidFill>
                <a:latin typeface="Arial"/>
                <a:ea typeface="Arial"/>
                <a:cs typeface="Arial"/>
                <a:sym typeface="Arial"/>
              </a:rPr>
            </a:br>
            <a:r>
              <a:rPr lang="en-IN" sz="1600" b="0" i="0" u="none" strike="noStrike" cap="none">
                <a:solidFill>
                  <a:schemeClr val="dk1"/>
                </a:solidFill>
                <a:latin typeface="Arial"/>
                <a:ea typeface="Arial"/>
                <a:cs typeface="Arial"/>
                <a:sym typeface="Arial"/>
              </a:rPr>
              <a:t/>
            </a:r>
            <a:br>
              <a:rPr lang="en-IN" sz="1600" b="0" i="0" u="none" strike="noStrike" cap="none">
                <a:solidFill>
                  <a:schemeClr val="dk1"/>
                </a:solidFill>
                <a:latin typeface="Arial"/>
                <a:ea typeface="Arial"/>
                <a:cs typeface="Arial"/>
                <a:sym typeface="Arial"/>
              </a:rPr>
            </a:br>
            <a:r>
              <a:rPr lang="en-IN" sz="1600"/>
              <a:t>1</a:t>
            </a:r>
            <a:r>
              <a:rPr lang="en-IN" sz="1600" b="0" i="0" u="none" strike="noStrike" cap="none">
                <a:solidFill>
                  <a:schemeClr val="dk1"/>
                </a:solidFill>
                <a:latin typeface="Arial"/>
                <a:ea typeface="Arial"/>
                <a:cs typeface="Arial"/>
                <a:sym typeface="Arial"/>
              </a:rPr>
              <a:t>. Keep it simple, informative as well as précised.</a:t>
            </a:r>
            <a:br>
              <a:rPr lang="en-IN" sz="1600" b="0" i="0" u="none" strike="noStrike" cap="none">
                <a:solidFill>
                  <a:schemeClr val="dk1"/>
                </a:solidFill>
                <a:latin typeface="Arial"/>
                <a:ea typeface="Arial"/>
                <a:cs typeface="Arial"/>
                <a:sym typeface="Arial"/>
              </a:rPr>
            </a:br>
            <a:r>
              <a:rPr lang="en-IN" sz="1600"/>
              <a:t>2</a:t>
            </a:r>
            <a:r>
              <a:rPr lang="en-IN" sz="1600" b="0" i="0" u="none" strike="noStrike" cap="none">
                <a:solidFill>
                  <a:schemeClr val="dk1"/>
                </a:solidFill>
                <a:latin typeface="Arial"/>
                <a:ea typeface="Arial"/>
                <a:cs typeface="Arial"/>
                <a:sym typeface="Arial"/>
              </a:rPr>
              <a:t>. It is highly advice to modify the template but not to disturb the positioning of header and footers.</a:t>
            </a:r>
            <a:br>
              <a:rPr lang="en-IN" sz="1600" b="0" i="0" u="none" strike="noStrike" cap="none">
                <a:solidFill>
                  <a:schemeClr val="dk1"/>
                </a:solidFill>
                <a:latin typeface="Arial"/>
                <a:ea typeface="Arial"/>
                <a:cs typeface="Arial"/>
                <a:sym typeface="Arial"/>
              </a:rPr>
            </a:br>
            <a:r>
              <a:rPr lang="en-IN" sz="1600"/>
              <a:t>3</a:t>
            </a:r>
            <a:r>
              <a:rPr lang="en-IN" sz="1600" b="0" i="0" u="none" strike="noStrike" cap="none">
                <a:solidFill>
                  <a:schemeClr val="dk1"/>
                </a:solidFill>
                <a:latin typeface="Arial"/>
                <a:ea typeface="Arial"/>
                <a:cs typeface="Arial"/>
                <a:sym typeface="Arial"/>
              </a:rPr>
              <a:t>. Improvise upon the overall slide. You are absolutely free to make changes.</a:t>
            </a:r>
            <a:br>
              <a:rPr lang="en-IN" sz="1600" b="0" i="0" u="none" strike="noStrike" cap="none">
                <a:solidFill>
                  <a:schemeClr val="dk1"/>
                </a:solidFill>
                <a:latin typeface="Arial"/>
                <a:ea typeface="Arial"/>
                <a:cs typeface="Arial"/>
                <a:sym typeface="Arial"/>
              </a:rPr>
            </a:br>
            <a:r>
              <a:rPr lang="en-IN" sz="1600"/>
              <a:t>4</a:t>
            </a:r>
            <a:r>
              <a:rPr lang="en-IN" sz="1600" b="0" i="0" u="none" strike="noStrike" cap="none">
                <a:solidFill>
                  <a:schemeClr val="dk1"/>
                </a:solidFill>
                <a:latin typeface="Arial"/>
                <a:ea typeface="Arial"/>
                <a:cs typeface="Arial"/>
                <a:sym typeface="Arial"/>
              </a:rPr>
              <a:t>. This is just to facilitate the basic idea of the sample Presentation.</a:t>
            </a:r>
            <a:br>
              <a:rPr lang="en-IN" sz="1600" b="0" i="0" u="none" strike="noStrike" cap="none">
                <a:solidFill>
                  <a:schemeClr val="dk1"/>
                </a:solidFill>
                <a:latin typeface="Arial"/>
                <a:ea typeface="Arial"/>
                <a:cs typeface="Arial"/>
                <a:sym typeface="Arial"/>
              </a:rPr>
            </a:br>
            <a:r>
              <a:rPr lang="en-IN" sz="1600"/>
              <a:t>5</a:t>
            </a:r>
            <a:r>
              <a:rPr lang="en-IN" sz="1600" b="0" i="0" u="none" strike="noStrike" cap="none">
                <a:solidFill>
                  <a:schemeClr val="dk1"/>
                </a:solidFill>
                <a:latin typeface="Arial"/>
                <a:ea typeface="Arial"/>
                <a:cs typeface="Arial"/>
                <a:sym typeface="Arial"/>
              </a:rPr>
              <a:t>. </a:t>
            </a:r>
            <a:r>
              <a:rPr lang="en-IN" sz="1600"/>
              <a:t>T</a:t>
            </a:r>
            <a:r>
              <a:rPr lang="en-IN" sz="1600" b="0" i="0" u="none" strike="noStrike" cap="none">
                <a:solidFill>
                  <a:schemeClr val="dk1"/>
                </a:solidFill>
                <a:latin typeface="Arial"/>
                <a:ea typeface="Arial"/>
                <a:cs typeface="Arial"/>
                <a:sym typeface="Arial"/>
              </a:rPr>
              <a:t>here is no limit to the number of slides. </a:t>
            </a:r>
            <a:br>
              <a:rPr lang="en-IN" sz="1600" b="0" i="0" u="none" strike="noStrike" cap="none">
                <a:solidFill>
                  <a:schemeClr val="dk1"/>
                </a:solidFill>
                <a:latin typeface="Arial"/>
                <a:ea typeface="Arial"/>
                <a:cs typeface="Arial"/>
                <a:sym typeface="Arial"/>
              </a:rPr>
            </a:br>
            <a:r>
              <a:rPr lang="en-IN" sz="1600" b="0" i="0" u="none" strike="noStrike" cap="none">
                <a:solidFill>
                  <a:schemeClr val="dk1"/>
                </a:solidFill>
                <a:latin typeface="Arial"/>
                <a:ea typeface="Arial"/>
                <a:cs typeface="Arial"/>
                <a:sym typeface="Arial"/>
              </a:rPr>
              <a:t/>
            </a:r>
            <a:br>
              <a:rPr lang="en-IN" sz="1600" b="0" i="0" u="none" strike="noStrike" cap="none">
                <a:solidFill>
                  <a:schemeClr val="dk1"/>
                </a:solidFill>
                <a:latin typeface="Arial"/>
                <a:ea typeface="Arial"/>
                <a:cs typeface="Arial"/>
                <a:sym typeface="Arial"/>
              </a:rPr>
            </a:br>
            <a:r>
              <a:rPr lang="en-IN" sz="1600" b="0" i="0" u="none" strike="noStrike" cap="none">
                <a:solidFill>
                  <a:schemeClr val="dk1"/>
                </a:solidFill>
                <a:latin typeface="Arial"/>
                <a:ea typeface="Arial"/>
                <a:cs typeface="Arial"/>
                <a:sym typeface="Arial"/>
              </a:rPr>
              <a:t>ALL THE BEST!</a:t>
            </a:r>
            <a:endParaRPr sz="3600" b="0" i="0" u="none" strike="noStrike" cap="none">
              <a:solidFill>
                <a:schemeClr val="dk1"/>
              </a:solidFill>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Shape 77"/>
          <p:cNvSpPr txBox="1">
            <a:spLocks noGrp="1"/>
          </p:cNvSpPr>
          <p:nvPr>
            <p:ph type="title"/>
          </p:nvPr>
        </p:nvSpPr>
        <p:spPr>
          <a:xfrm>
            <a:off x="636300" y="1610775"/>
            <a:ext cx="6741900" cy="2196600"/>
          </a:xfrm>
          <a:prstGeom prst="rect">
            <a:avLst/>
          </a:prstGeom>
          <a:noFill/>
          <a:ln>
            <a:noFill/>
          </a:ln>
        </p:spPr>
        <p:txBody>
          <a:bodyPr spcFirstLastPara="1" wrap="square" lIns="91425" tIns="91425" rIns="91425" bIns="91425" anchor="ctr" anchorCtr="0">
            <a:noAutofit/>
          </a:bodyPr>
          <a:lstStyle/>
          <a:p>
            <a:pPr marL="457200" lvl="0" indent="-342900" algn="l" rtl="0">
              <a:spcBef>
                <a:spcPts val="0"/>
              </a:spcBef>
              <a:spcAft>
                <a:spcPts val="0"/>
              </a:spcAft>
              <a:buSzPts val="1800"/>
              <a:buFont typeface="Nunito"/>
              <a:buChar char="●"/>
            </a:pPr>
            <a:r>
              <a:rPr lang="en-IN" sz="1800" b="1" dirty="0">
                <a:latin typeface="Nunito"/>
                <a:ea typeface="Nunito"/>
                <a:cs typeface="Nunito"/>
                <a:sym typeface="Nunito"/>
              </a:rPr>
              <a:t>Problem </a:t>
            </a:r>
            <a:endParaRPr sz="1800" b="1" dirty="0">
              <a:latin typeface="Nunito"/>
              <a:ea typeface="Nunito"/>
              <a:cs typeface="Nunito"/>
              <a:sym typeface="Nunito"/>
            </a:endParaRPr>
          </a:p>
          <a:p>
            <a:pPr marL="457200" lvl="0" indent="-342900" algn="l" rtl="0">
              <a:spcBef>
                <a:spcPts val="0"/>
              </a:spcBef>
              <a:spcAft>
                <a:spcPts val="0"/>
              </a:spcAft>
              <a:buSzPts val="1800"/>
              <a:buFont typeface="Nunito"/>
              <a:buChar char="●"/>
            </a:pPr>
            <a:r>
              <a:rPr lang="en-IN" sz="1800" b="1" dirty="0">
                <a:latin typeface="Nunito"/>
                <a:ea typeface="Nunito"/>
                <a:cs typeface="Nunito"/>
                <a:sym typeface="Nunito"/>
              </a:rPr>
              <a:t>Current solution to problem </a:t>
            </a:r>
            <a:endParaRPr sz="1800" b="1" dirty="0">
              <a:latin typeface="Nunito"/>
              <a:ea typeface="Nunito"/>
              <a:cs typeface="Nunito"/>
              <a:sym typeface="Nunito"/>
            </a:endParaRPr>
          </a:p>
          <a:p>
            <a:pPr marL="457200" lvl="0" indent="-342900" algn="l" rtl="0">
              <a:spcBef>
                <a:spcPts val="0"/>
              </a:spcBef>
              <a:spcAft>
                <a:spcPts val="0"/>
              </a:spcAft>
              <a:buSzPts val="1800"/>
              <a:buFont typeface="Nunito"/>
              <a:buChar char="●"/>
            </a:pPr>
            <a:r>
              <a:rPr lang="en-IN" sz="1800" b="1" dirty="0" smtClean="0">
                <a:latin typeface="Nunito"/>
                <a:ea typeface="Nunito"/>
                <a:cs typeface="Nunito"/>
                <a:sym typeface="Nunito"/>
              </a:rPr>
              <a:t>Idea</a:t>
            </a:r>
            <a:endParaRPr sz="1800" b="1" dirty="0">
              <a:latin typeface="Nunito"/>
              <a:ea typeface="Nunito"/>
              <a:cs typeface="Nunito"/>
              <a:sym typeface="Nunito"/>
            </a:endParaRPr>
          </a:p>
          <a:p>
            <a:pPr marL="457200" lvl="0" indent="-342900" algn="l" rtl="0">
              <a:spcBef>
                <a:spcPts val="0"/>
              </a:spcBef>
              <a:spcAft>
                <a:spcPts val="0"/>
              </a:spcAft>
              <a:buSzPts val="1800"/>
              <a:buFont typeface="Nunito"/>
              <a:buChar char="●"/>
            </a:pPr>
            <a:r>
              <a:rPr lang="en-IN" sz="1800" b="1" dirty="0">
                <a:latin typeface="Nunito"/>
                <a:ea typeface="Nunito"/>
                <a:cs typeface="Nunito"/>
                <a:sym typeface="Nunito"/>
              </a:rPr>
              <a:t>Principles Involved </a:t>
            </a:r>
            <a:endParaRPr sz="1800" b="1" dirty="0">
              <a:latin typeface="Nunito"/>
              <a:ea typeface="Nunito"/>
              <a:cs typeface="Nunito"/>
              <a:sym typeface="Nunito"/>
            </a:endParaRPr>
          </a:p>
          <a:p>
            <a:pPr marL="457200" lvl="0" indent="-342900" algn="l" rtl="0">
              <a:spcBef>
                <a:spcPts val="0"/>
              </a:spcBef>
              <a:spcAft>
                <a:spcPts val="0"/>
              </a:spcAft>
              <a:buSzPts val="1800"/>
              <a:buFont typeface="Nunito"/>
              <a:buChar char="●"/>
            </a:pPr>
            <a:r>
              <a:rPr lang="en-IN" sz="1800" b="1" dirty="0">
                <a:latin typeface="Nunito"/>
                <a:ea typeface="Nunito"/>
                <a:cs typeface="Nunito"/>
                <a:sym typeface="Nunito"/>
              </a:rPr>
              <a:t>Demo</a:t>
            </a:r>
            <a:endParaRPr sz="1800" b="1" dirty="0">
              <a:latin typeface="Nunito"/>
              <a:ea typeface="Nunito"/>
              <a:cs typeface="Nunito"/>
              <a:sym typeface="Nunito"/>
            </a:endParaRPr>
          </a:p>
          <a:p>
            <a:pPr marL="457200" lvl="0" indent="-342900" algn="l" rtl="0">
              <a:spcBef>
                <a:spcPts val="0"/>
              </a:spcBef>
              <a:spcAft>
                <a:spcPts val="0"/>
              </a:spcAft>
              <a:buSzPts val="1800"/>
              <a:buFont typeface="Nunito"/>
              <a:buChar char="●"/>
            </a:pPr>
            <a:r>
              <a:rPr lang="en-IN" sz="1800" b="1" dirty="0">
                <a:latin typeface="Nunito"/>
                <a:ea typeface="Nunito"/>
                <a:cs typeface="Nunito"/>
                <a:sym typeface="Nunito"/>
              </a:rPr>
              <a:t>Major challenges Faced </a:t>
            </a:r>
            <a:endParaRPr sz="1800" b="1" dirty="0">
              <a:latin typeface="Nunito"/>
              <a:ea typeface="Nunito"/>
              <a:cs typeface="Nunito"/>
              <a:sym typeface="Nunito"/>
            </a:endParaRPr>
          </a:p>
          <a:p>
            <a:pPr marL="457200" lvl="0" indent="-342900" algn="l" rtl="0">
              <a:spcBef>
                <a:spcPts val="0"/>
              </a:spcBef>
              <a:spcAft>
                <a:spcPts val="0"/>
              </a:spcAft>
              <a:buSzPts val="1800"/>
              <a:buFont typeface="Nunito"/>
              <a:buChar char="●"/>
            </a:pPr>
            <a:r>
              <a:rPr lang="en-IN" sz="1800" b="1" dirty="0">
                <a:latin typeface="Nunito"/>
                <a:ea typeface="Nunito"/>
                <a:cs typeface="Nunito"/>
                <a:sym typeface="Nunito"/>
              </a:rPr>
              <a:t>Future Prospects</a:t>
            </a:r>
            <a:endParaRPr sz="1800" b="1" dirty="0">
              <a:latin typeface="Nunito"/>
              <a:ea typeface="Nunito"/>
              <a:cs typeface="Nunito"/>
              <a:sym typeface="Nunito"/>
            </a:endParaRPr>
          </a:p>
          <a:p>
            <a:pPr marL="457200" lvl="0" indent="-342900" algn="l" rtl="0">
              <a:spcBef>
                <a:spcPts val="0"/>
              </a:spcBef>
              <a:spcAft>
                <a:spcPts val="0"/>
              </a:spcAft>
              <a:buSzPts val="1800"/>
              <a:buFont typeface="Nunito"/>
              <a:buChar char="●"/>
            </a:pPr>
            <a:r>
              <a:rPr lang="en-IN" sz="1800" b="1" dirty="0">
                <a:latin typeface="Nunito"/>
                <a:ea typeface="Nunito"/>
                <a:cs typeface="Nunito"/>
                <a:sym typeface="Nunito"/>
              </a:rPr>
              <a:t>Your learning Experience and </a:t>
            </a:r>
            <a:r>
              <a:rPr lang="en-IN" sz="1800" b="1" dirty="0" smtClean="0">
                <a:latin typeface="Nunito"/>
                <a:ea typeface="Nunito"/>
                <a:cs typeface="Nunito"/>
                <a:sym typeface="Nunito"/>
              </a:rPr>
              <a:t>Conclusion</a:t>
            </a:r>
            <a:endParaRPr sz="1800" b="1" dirty="0">
              <a:latin typeface="Nunito"/>
              <a:ea typeface="Nunito"/>
              <a:cs typeface="Nunito"/>
              <a:sym typeface="Nunito"/>
            </a:endParaRPr>
          </a:p>
        </p:txBody>
      </p:sp>
      <p:pic>
        <p:nvPicPr>
          <p:cNvPr id="78" name="Shape 78"/>
          <p:cNvPicPr preferRelativeResize="0"/>
          <p:nvPr/>
        </p:nvPicPr>
        <p:blipFill rotWithShape="1">
          <a:blip r:embed="rId3">
            <a:alphaModFix/>
          </a:blip>
          <a:srcRect/>
          <a:stretch/>
        </p:blipFill>
        <p:spPr>
          <a:xfrm>
            <a:off x="8082450" y="0"/>
            <a:ext cx="1061551" cy="1072024"/>
          </a:xfrm>
          <a:prstGeom prst="rect">
            <a:avLst/>
          </a:prstGeom>
          <a:noFill/>
          <a:ln>
            <a:noFill/>
          </a:ln>
        </p:spPr>
      </p:pic>
      <p:sp>
        <p:nvSpPr>
          <p:cNvPr id="79" name="Shape 79"/>
          <p:cNvSpPr/>
          <p:nvPr/>
        </p:nvSpPr>
        <p:spPr>
          <a:xfrm>
            <a:off x="1959300" y="276375"/>
            <a:ext cx="52254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IN" sz="1600" b="0" i="0" u="none" strike="noStrike" cap="none">
                <a:solidFill>
                  <a:schemeClr val="lt1"/>
                </a:solidFill>
                <a:latin typeface="Arial"/>
                <a:ea typeface="Arial"/>
                <a:cs typeface="Arial"/>
                <a:sym typeface="Arial"/>
              </a:rPr>
              <a:t>OVERVIEW | INDEX </a:t>
            </a:r>
            <a:endParaRPr sz="1600" b="0" i="0" u="none" strike="noStrike" cap="none">
              <a:solidFill>
                <a:schemeClr val="lt1"/>
              </a:solidFill>
              <a:latin typeface="Arial"/>
              <a:ea typeface="Arial"/>
              <a:cs typeface="Arial"/>
              <a:sym typeface="Arial"/>
            </a:endParaRPr>
          </a:p>
        </p:txBody>
      </p:sp>
      <p:pic>
        <p:nvPicPr>
          <p:cNvPr id="80" name="Shape 80"/>
          <p:cNvPicPr preferRelativeResize="0"/>
          <p:nvPr/>
        </p:nvPicPr>
        <p:blipFill rotWithShape="1">
          <a:blip r:embed="rId4">
            <a:alphaModFix/>
          </a:blip>
          <a:srcRect/>
          <a:stretch/>
        </p:blipFill>
        <p:spPr>
          <a:xfrm>
            <a:off x="61825" y="76200"/>
            <a:ext cx="1174602" cy="886199"/>
          </a:xfrm>
          <a:prstGeom prst="rect">
            <a:avLst/>
          </a:prstGeom>
          <a:noFill/>
          <a:ln>
            <a:noFill/>
          </a:ln>
        </p:spPr>
      </p:pic>
      <p:sp>
        <p:nvSpPr>
          <p:cNvPr id="81" name="Shape 81"/>
          <p:cNvSpPr txBox="1"/>
          <p:nvPr/>
        </p:nvSpPr>
        <p:spPr>
          <a:xfrm>
            <a:off x="0" y="4683300"/>
            <a:ext cx="9144000" cy="460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1" u="none" strike="noStrike" cap="none" dirty="0">
                <a:solidFill>
                  <a:schemeClr val="accent2"/>
                </a:solidFill>
                <a:latin typeface="Arial"/>
                <a:ea typeface="Arial"/>
                <a:cs typeface="Arial"/>
                <a:sym typeface="Arial"/>
              </a:rPr>
              <a:t>#HumseFarakPadtaHai</a:t>
            </a:r>
            <a:r>
              <a:rPr lang="en-IN" sz="1800" b="0" i="0" u="none" strike="noStrike" cap="none" dirty="0">
                <a:solidFill>
                  <a:schemeClr val="accent2"/>
                </a:solidFill>
                <a:latin typeface="Arial"/>
                <a:ea typeface="Arial"/>
                <a:cs typeface="Arial"/>
                <a:sym typeface="Arial"/>
              </a:rPr>
              <a:t>                                                                    www.road-safety.co.in</a:t>
            </a:r>
            <a:endParaRPr sz="1800" b="0" i="0" u="none" strike="noStrike" cap="none" dirty="0">
              <a:solidFill>
                <a:schemeClr val="accent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accent1"/>
              </a:solidFill>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Shape 86"/>
          <p:cNvSpPr/>
          <p:nvPr/>
        </p:nvSpPr>
        <p:spPr>
          <a:xfrm>
            <a:off x="2676700" y="202713"/>
            <a:ext cx="38577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7" name="Shape 87"/>
          <p:cNvPicPr preferRelativeResize="0"/>
          <p:nvPr/>
        </p:nvPicPr>
        <p:blipFill rotWithShape="1">
          <a:blip r:embed="rId3">
            <a:alphaModFix/>
          </a:blip>
          <a:srcRect/>
          <a:stretch/>
        </p:blipFill>
        <p:spPr>
          <a:xfrm>
            <a:off x="8082450" y="0"/>
            <a:ext cx="1061551" cy="1072024"/>
          </a:xfrm>
          <a:prstGeom prst="rect">
            <a:avLst/>
          </a:prstGeom>
          <a:noFill/>
          <a:ln>
            <a:noFill/>
          </a:ln>
        </p:spPr>
      </p:pic>
      <p:sp>
        <p:nvSpPr>
          <p:cNvPr id="88" name="Shape 88"/>
          <p:cNvSpPr txBox="1"/>
          <p:nvPr/>
        </p:nvSpPr>
        <p:spPr>
          <a:xfrm>
            <a:off x="2611900" y="244869"/>
            <a:ext cx="3987300" cy="593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1" dirty="0" smtClean="0">
                <a:solidFill>
                  <a:srgbClr val="FFFFFF"/>
                </a:solidFill>
              </a:rPr>
              <a:t>Drowsiness Driving</a:t>
            </a:r>
            <a:endParaRPr sz="2000" b="1" i="0" u="none" strike="noStrike" cap="none" dirty="0">
              <a:solidFill>
                <a:srgbClr val="FFFFFF"/>
              </a:solidFill>
              <a:latin typeface="Arial"/>
              <a:ea typeface="Arial"/>
              <a:cs typeface="Arial"/>
              <a:sym typeface="Arial"/>
            </a:endParaRPr>
          </a:p>
        </p:txBody>
      </p:sp>
      <p:pic>
        <p:nvPicPr>
          <p:cNvPr id="90" name="Shape 90"/>
          <p:cNvPicPr preferRelativeResize="0"/>
          <p:nvPr/>
        </p:nvPicPr>
        <p:blipFill rotWithShape="1">
          <a:blip r:embed="rId4">
            <a:alphaModFix/>
          </a:blip>
          <a:srcRect/>
          <a:stretch/>
        </p:blipFill>
        <p:spPr>
          <a:xfrm>
            <a:off x="61825" y="76200"/>
            <a:ext cx="1174602" cy="886199"/>
          </a:xfrm>
          <a:prstGeom prst="rect">
            <a:avLst/>
          </a:prstGeom>
          <a:noFill/>
          <a:ln>
            <a:noFill/>
          </a:ln>
        </p:spPr>
      </p:pic>
      <p:sp>
        <p:nvSpPr>
          <p:cNvPr id="91" name="Shape 91"/>
          <p:cNvSpPr txBox="1"/>
          <p:nvPr/>
        </p:nvSpPr>
        <p:spPr>
          <a:xfrm>
            <a:off x="0" y="4683300"/>
            <a:ext cx="9144000" cy="460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1" u="none" strike="noStrike" cap="none" dirty="0">
                <a:solidFill>
                  <a:schemeClr val="accent2"/>
                </a:solidFill>
                <a:latin typeface="Arial"/>
                <a:ea typeface="Arial"/>
                <a:cs typeface="Arial"/>
                <a:sym typeface="Arial"/>
              </a:rPr>
              <a:t>#HumseFarakPadtaHai</a:t>
            </a:r>
            <a:r>
              <a:rPr lang="en-IN" sz="1800" b="0" i="0" u="none" strike="noStrike" cap="none" dirty="0">
                <a:solidFill>
                  <a:schemeClr val="accent2"/>
                </a:solidFill>
                <a:latin typeface="Arial"/>
                <a:ea typeface="Arial"/>
                <a:cs typeface="Arial"/>
                <a:sym typeface="Arial"/>
              </a:rPr>
              <a:t>                                                                    www.road-safety.co.in</a:t>
            </a:r>
            <a:endParaRPr sz="1800" b="0" i="0" u="none" strike="noStrike" cap="none" dirty="0">
              <a:solidFill>
                <a:schemeClr val="accent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accent1"/>
              </a:solidFill>
              <a:latin typeface="Arial"/>
              <a:ea typeface="Arial"/>
              <a:cs typeface="Arial"/>
              <a:sym typeface="Arial"/>
            </a:endParaRPr>
          </a:p>
        </p:txBody>
      </p:sp>
      <p:sp>
        <p:nvSpPr>
          <p:cNvPr id="97" name="Shape 97"/>
          <p:cNvSpPr txBox="1"/>
          <p:nvPr/>
        </p:nvSpPr>
        <p:spPr>
          <a:xfrm>
            <a:off x="649126" y="1583277"/>
            <a:ext cx="7284378" cy="2897312"/>
          </a:xfrm>
          <a:prstGeom prst="rect">
            <a:avLst/>
          </a:prstGeom>
          <a:noFill/>
          <a:ln>
            <a:noFill/>
          </a:ln>
        </p:spPr>
        <p:txBody>
          <a:bodyPr spcFirstLastPara="1" wrap="square" lIns="91425" tIns="91425" rIns="91425" bIns="91425" anchor="ctr" anchorCtr="0">
            <a:noAutofit/>
          </a:bodyPr>
          <a:lstStyle/>
          <a:p>
            <a:pPr marL="400050" lvl="0" indent="-285750">
              <a:buClr>
                <a:schemeClr val="dk1"/>
              </a:buClr>
              <a:buSzPts val="1800"/>
              <a:buFont typeface="Arial" panose="020B0604020202020204" pitchFamily="34" charset="0"/>
              <a:buChar char="•"/>
            </a:pPr>
            <a:r>
              <a:rPr lang="en-IN" sz="1800" dirty="0"/>
              <a:t>Your eyelids droop and your head starts to nod. Yawning becomes almost constant and your vision seems blurry. You blink hard, focus your eyes and suddenly realize that you’ve veered onto the shoulder or into oncoming traffic for a moment and quickly straighten the wheel. This time you were lucky; next time you could become the latest victim of the tragedy of drowsy driving</a:t>
            </a:r>
            <a:r>
              <a:rPr lang="en-IN" sz="1800" dirty="0" smtClean="0"/>
              <a:t>.</a:t>
            </a:r>
          </a:p>
          <a:p>
            <a:pPr marL="400050" lvl="0" indent="-285750">
              <a:buClr>
                <a:schemeClr val="dk1"/>
              </a:buClr>
              <a:buSzPts val="1800"/>
              <a:buFont typeface="Arial" panose="020B0604020202020204" pitchFamily="34" charset="0"/>
              <a:buChar char="•"/>
            </a:pPr>
            <a:r>
              <a:rPr lang="en-IN" sz="1800" dirty="0" smtClean="0"/>
              <a:t>Drowsy </a:t>
            </a:r>
            <a:r>
              <a:rPr lang="en-IN" sz="1800" dirty="0"/>
              <a:t>driving, also referred to as ‘driver fatigue’, occurs when someone is too tired to operate a motor vehicle and, in turn, puts themselves, their passengers and other motorists in danger</a:t>
            </a:r>
            <a:r>
              <a:rPr lang="en-IN" sz="1800" dirty="0" smtClean="0"/>
              <a:t>.</a:t>
            </a:r>
          </a:p>
          <a:p>
            <a:pPr marL="114300" lvl="0">
              <a:buClr>
                <a:schemeClr val="dk1"/>
              </a:buClr>
              <a:buSzPts val="1800"/>
            </a:pPr>
            <a:r>
              <a:rPr lang="en-IN" sz="1800" dirty="0" smtClean="0"/>
              <a:t>.</a:t>
            </a:r>
          </a:p>
          <a:p>
            <a:pPr marL="114300" lvl="0">
              <a:buClr>
                <a:schemeClr val="dk1"/>
              </a:buClr>
              <a:buSzPts val="1800"/>
            </a:pPr>
            <a:endParaRPr lang="en-IN" sz="1800" dirty="0" smtClean="0"/>
          </a:p>
          <a:p>
            <a:pPr marL="114300" lvl="0">
              <a:buClr>
                <a:schemeClr val="dk1"/>
              </a:buClr>
              <a:buSzPts val="1800"/>
            </a:pPr>
            <a:endParaRPr sz="1800" b="1" dirty="0">
              <a:solidFill>
                <a:schemeClr val="dk1"/>
              </a:solidFill>
              <a:latin typeface="Nunito"/>
              <a:ea typeface="Nunito"/>
              <a:cs typeface="Nunito"/>
              <a:sym typeface="Nunito"/>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Shape 102"/>
          <p:cNvSpPr/>
          <p:nvPr/>
        </p:nvSpPr>
        <p:spPr>
          <a:xfrm>
            <a:off x="2676700" y="202713"/>
            <a:ext cx="38577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3" name="Shape 103"/>
          <p:cNvPicPr preferRelativeResize="0"/>
          <p:nvPr/>
        </p:nvPicPr>
        <p:blipFill rotWithShape="1">
          <a:blip r:embed="rId3">
            <a:alphaModFix/>
          </a:blip>
          <a:srcRect/>
          <a:stretch/>
        </p:blipFill>
        <p:spPr>
          <a:xfrm>
            <a:off x="8082450" y="0"/>
            <a:ext cx="1061551" cy="1072024"/>
          </a:xfrm>
          <a:prstGeom prst="rect">
            <a:avLst/>
          </a:prstGeom>
          <a:noFill/>
          <a:ln>
            <a:noFill/>
          </a:ln>
        </p:spPr>
      </p:pic>
      <p:sp>
        <p:nvSpPr>
          <p:cNvPr id="104" name="Shape 104"/>
          <p:cNvSpPr txBox="1"/>
          <p:nvPr/>
        </p:nvSpPr>
        <p:spPr>
          <a:xfrm>
            <a:off x="2578350" y="275913"/>
            <a:ext cx="3987300" cy="593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1" dirty="0" smtClean="0">
                <a:solidFill>
                  <a:srgbClr val="FFFFFF"/>
                </a:solidFill>
              </a:rPr>
              <a:t>Drowsiness Driving</a:t>
            </a:r>
            <a:endParaRPr sz="2000" b="1" i="0" u="none" strike="noStrike" cap="none" dirty="0">
              <a:solidFill>
                <a:srgbClr val="FFFFFF"/>
              </a:solidFill>
              <a:latin typeface="Arial"/>
              <a:ea typeface="Arial"/>
              <a:cs typeface="Arial"/>
              <a:sym typeface="Arial"/>
            </a:endParaRPr>
          </a:p>
        </p:txBody>
      </p:sp>
      <p:pic>
        <p:nvPicPr>
          <p:cNvPr id="106" name="Shape 106"/>
          <p:cNvPicPr preferRelativeResize="0"/>
          <p:nvPr/>
        </p:nvPicPr>
        <p:blipFill rotWithShape="1">
          <a:blip r:embed="rId4">
            <a:alphaModFix/>
          </a:blip>
          <a:srcRect/>
          <a:stretch/>
        </p:blipFill>
        <p:spPr>
          <a:xfrm>
            <a:off x="61825" y="76200"/>
            <a:ext cx="1174600" cy="886200"/>
          </a:xfrm>
          <a:prstGeom prst="rect">
            <a:avLst/>
          </a:prstGeom>
          <a:noFill/>
          <a:ln>
            <a:noFill/>
          </a:ln>
        </p:spPr>
      </p:pic>
      <p:sp>
        <p:nvSpPr>
          <p:cNvPr id="107" name="Shape 107"/>
          <p:cNvSpPr txBox="1"/>
          <p:nvPr/>
        </p:nvSpPr>
        <p:spPr>
          <a:xfrm>
            <a:off x="0" y="4683300"/>
            <a:ext cx="9144000" cy="460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1" u="none" strike="noStrike" cap="none" dirty="0">
                <a:solidFill>
                  <a:schemeClr val="accent2"/>
                </a:solidFill>
                <a:latin typeface="Arial"/>
                <a:ea typeface="Arial"/>
                <a:cs typeface="Arial"/>
                <a:sym typeface="Arial"/>
              </a:rPr>
              <a:t>#HumseFarakPadtaHai</a:t>
            </a:r>
            <a:r>
              <a:rPr lang="en-IN" sz="1800" b="0" i="0" u="none" strike="noStrike" cap="none" dirty="0">
                <a:solidFill>
                  <a:schemeClr val="accent2"/>
                </a:solidFill>
                <a:latin typeface="Arial"/>
                <a:ea typeface="Arial"/>
                <a:cs typeface="Arial"/>
                <a:sym typeface="Arial"/>
              </a:rPr>
              <a:t>                                                                    www.road-safety.co.in</a:t>
            </a:r>
            <a:endParaRPr sz="1800" b="0" i="0" u="none" strike="noStrike" cap="none" dirty="0">
              <a:solidFill>
                <a:schemeClr val="accent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accent1"/>
              </a:solidFill>
              <a:latin typeface="Arial"/>
              <a:ea typeface="Arial"/>
              <a:cs typeface="Arial"/>
              <a:sym typeface="Arial"/>
            </a:endParaRPr>
          </a:p>
        </p:txBody>
      </p:sp>
      <p:sp>
        <p:nvSpPr>
          <p:cNvPr id="108" name="Shape 108"/>
          <p:cNvSpPr txBox="1"/>
          <p:nvPr/>
        </p:nvSpPr>
        <p:spPr>
          <a:xfrm>
            <a:off x="1236425" y="1231237"/>
            <a:ext cx="6995506" cy="155774"/>
          </a:xfrm>
          <a:prstGeom prst="rect">
            <a:avLst/>
          </a:prstGeom>
          <a:noFill/>
          <a:ln>
            <a:noFill/>
          </a:ln>
        </p:spPr>
        <p:txBody>
          <a:bodyPr spcFirstLastPara="1" wrap="square" lIns="91425" tIns="91425" rIns="91425" bIns="91425" anchor="ctr" anchorCtr="0">
            <a:noAutofit/>
          </a:bodyPr>
          <a:lstStyle/>
          <a:p>
            <a:endParaRPr lang="en-US" dirty="0"/>
          </a:p>
          <a:p>
            <a:r>
              <a:rPr lang="en-US" sz="1600" b="1" dirty="0" smtClean="0"/>
              <a:t>Why it’s important to solve it ?</a:t>
            </a:r>
          </a:p>
          <a:p>
            <a:endParaRPr lang="en-IN" dirty="0"/>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09386" y="1624594"/>
            <a:ext cx="6406506" cy="2407888"/>
          </a:xfrm>
          <a:prstGeom prst="rect">
            <a:avLst/>
          </a:prstGeom>
        </p:spPr>
      </p:pic>
      <p:sp>
        <p:nvSpPr>
          <p:cNvPr id="3" name="Rectangle 2"/>
          <p:cNvSpPr/>
          <p:nvPr/>
        </p:nvSpPr>
        <p:spPr>
          <a:xfrm>
            <a:off x="1654140" y="3895814"/>
            <a:ext cx="8589195" cy="584775"/>
          </a:xfrm>
          <a:prstGeom prst="rect">
            <a:avLst/>
          </a:prstGeom>
        </p:spPr>
        <p:txBody>
          <a:bodyPr wrap="square">
            <a:spAutoFit/>
          </a:bodyPr>
          <a:lstStyle/>
          <a:p>
            <a:endParaRPr lang="en-IN" sz="1600" dirty="0">
              <a:latin typeface="Book Antiqua" panose="02040602050305030304" pitchFamily="18" charset="0"/>
            </a:endParaRPr>
          </a:p>
          <a:p>
            <a:r>
              <a:rPr lang="en-IN" sz="1600" dirty="0">
                <a:latin typeface="Book Antiqua" panose="02040602050305030304" pitchFamily="18" charset="0"/>
              </a:rPr>
              <a:t> </a:t>
            </a:r>
            <a:r>
              <a:rPr lang="en-IN" sz="1000" dirty="0" smtClean="0">
                <a:latin typeface="Book Antiqua" panose="02040602050305030304" pitchFamily="18" charset="0"/>
              </a:rPr>
              <a:t>Source : </a:t>
            </a:r>
            <a:r>
              <a:rPr lang="en-IN" sz="1000" dirty="0" smtClean="0"/>
              <a:t>MINISTRY </a:t>
            </a:r>
            <a:r>
              <a:rPr lang="en-IN" sz="1000" dirty="0"/>
              <a:t>OF ROAD TRANSPORT &amp; </a:t>
            </a:r>
            <a:r>
              <a:rPr lang="en-IN" sz="1000" dirty="0" smtClean="0"/>
              <a:t>HIGHWAYS,TRANSPORT </a:t>
            </a:r>
            <a:r>
              <a:rPr lang="en-IN" sz="1000" dirty="0"/>
              <a:t>RESEARCH </a:t>
            </a:r>
            <a:r>
              <a:rPr lang="en-IN" sz="1000" dirty="0" smtClean="0"/>
              <a:t>WING Report</a:t>
            </a:r>
            <a:endParaRPr lang="en-IN" sz="1000" dirty="0"/>
          </a:p>
        </p:txBody>
      </p:sp>
    </p:spTree>
    <p:extLst>
      <p:ext uri="{BB962C8B-B14F-4D97-AF65-F5344CB8AC3E}">
        <p14:creationId xmlns:p14="http://schemas.microsoft.com/office/powerpoint/2010/main" val="15663020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Shape 102"/>
          <p:cNvSpPr/>
          <p:nvPr/>
        </p:nvSpPr>
        <p:spPr>
          <a:xfrm>
            <a:off x="2676700" y="202713"/>
            <a:ext cx="38577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3" name="Shape 103"/>
          <p:cNvPicPr preferRelativeResize="0"/>
          <p:nvPr/>
        </p:nvPicPr>
        <p:blipFill rotWithShape="1">
          <a:blip r:embed="rId3">
            <a:alphaModFix/>
          </a:blip>
          <a:srcRect/>
          <a:stretch/>
        </p:blipFill>
        <p:spPr>
          <a:xfrm>
            <a:off x="8082450" y="0"/>
            <a:ext cx="1061551" cy="1072024"/>
          </a:xfrm>
          <a:prstGeom prst="rect">
            <a:avLst/>
          </a:prstGeom>
          <a:noFill/>
          <a:ln>
            <a:noFill/>
          </a:ln>
        </p:spPr>
      </p:pic>
      <p:sp>
        <p:nvSpPr>
          <p:cNvPr id="104" name="Shape 104"/>
          <p:cNvSpPr txBox="1"/>
          <p:nvPr/>
        </p:nvSpPr>
        <p:spPr>
          <a:xfrm>
            <a:off x="2578350" y="275913"/>
            <a:ext cx="3987300" cy="593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1" dirty="0" smtClean="0">
                <a:solidFill>
                  <a:srgbClr val="FFFFFF"/>
                </a:solidFill>
              </a:rPr>
              <a:t>Drowsiness Driving</a:t>
            </a:r>
            <a:endParaRPr sz="2000" b="1" i="0" u="none" strike="noStrike" cap="none" dirty="0">
              <a:solidFill>
                <a:srgbClr val="FFFFFF"/>
              </a:solidFill>
              <a:latin typeface="Arial"/>
              <a:ea typeface="Arial"/>
              <a:cs typeface="Arial"/>
              <a:sym typeface="Arial"/>
            </a:endParaRPr>
          </a:p>
        </p:txBody>
      </p:sp>
      <p:pic>
        <p:nvPicPr>
          <p:cNvPr id="106" name="Shape 106"/>
          <p:cNvPicPr preferRelativeResize="0"/>
          <p:nvPr/>
        </p:nvPicPr>
        <p:blipFill rotWithShape="1">
          <a:blip r:embed="rId4">
            <a:alphaModFix/>
          </a:blip>
          <a:srcRect/>
          <a:stretch/>
        </p:blipFill>
        <p:spPr>
          <a:xfrm>
            <a:off x="61825" y="76200"/>
            <a:ext cx="1174600" cy="886200"/>
          </a:xfrm>
          <a:prstGeom prst="rect">
            <a:avLst/>
          </a:prstGeom>
          <a:noFill/>
          <a:ln>
            <a:noFill/>
          </a:ln>
        </p:spPr>
      </p:pic>
      <p:sp>
        <p:nvSpPr>
          <p:cNvPr id="107" name="Shape 107"/>
          <p:cNvSpPr txBox="1"/>
          <p:nvPr/>
        </p:nvSpPr>
        <p:spPr>
          <a:xfrm>
            <a:off x="0" y="4683300"/>
            <a:ext cx="9144000" cy="460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1" u="none" strike="noStrike" cap="none" dirty="0">
                <a:solidFill>
                  <a:schemeClr val="accent2"/>
                </a:solidFill>
                <a:latin typeface="Arial"/>
                <a:ea typeface="Arial"/>
                <a:cs typeface="Arial"/>
                <a:sym typeface="Arial"/>
              </a:rPr>
              <a:t>#HumseFarakPadtaHai</a:t>
            </a:r>
            <a:r>
              <a:rPr lang="en-IN" sz="1800" b="0" i="0" u="none" strike="noStrike" cap="none" dirty="0">
                <a:solidFill>
                  <a:schemeClr val="accent2"/>
                </a:solidFill>
                <a:latin typeface="Arial"/>
                <a:ea typeface="Arial"/>
                <a:cs typeface="Arial"/>
                <a:sym typeface="Arial"/>
              </a:rPr>
              <a:t>                                                                    www.road-safety.co.in</a:t>
            </a:r>
            <a:endParaRPr sz="1800" b="0" i="0" u="none" strike="noStrike" cap="none" dirty="0">
              <a:solidFill>
                <a:schemeClr val="accent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accent1"/>
              </a:solidFill>
              <a:latin typeface="Arial"/>
              <a:ea typeface="Arial"/>
              <a:cs typeface="Arial"/>
              <a:sym typeface="Arial"/>
            </a:endParaRPr>
          </a:p>
        </p:txBody>
      </p:sp>
      <p:sp>
        <p:nvSpPr>
          <p:cNvPr id="3" name="Rectangle 2"/>
          <p:cNvSpPr/>
          <p:nvPr/>
        </p:nvSpPr>
        <p:spPr>
          <a:xfrm>
            <a:off x="1607782" y="4111257"/>
            <a:ext cx="7983020" cy="738664"/>
          </a:xfrm>
          <a:prstGeom prst="rect">
            <a:avLst/>
          </a:prstGeom>
        </p:spPr>
        <p:txBody>
          <a:bodyPr wrap="square">
            <a:spAutoFit/>
          </a:bodyPr>
          <a:lstStyle/>
          <a:p>
            <a:endParaRPr lang="en-IN" sz="1600" dirty="0">
              <a:latin typeface="Book Antiqua" panose="02040602050305030304" pitchFamily="18" charset="0"/>
            </a:endParaRPr>
          </a:p>
          <a:p>
            <a:r>
              <a:rPr lang="en-IN" sz="1600" dirty="0">
                <a:latin typeface="Book Antiqua" panose="02040602050305030304" pitchFamily="18" charset="0"/>
              </a:rPr>
              <a:t> </a:t>
            </a:r>
            <a:r>
              <a:rPr lang="en-IN" sz="1000" dirty="0">
                <a:latin typeface="Book Antiqua" panose="02040602050305030304" pitchFamily="18" charset="0"/>
              </a:rPr>
              <a:t>Source : </a:t>
            </a:r>
            <a:r>
              <a:rPr lang="en-IN" sz="1000" dirty="0"/>
              <a:t>MINISTRY OF ROAD TRANSPORT &amp; HIGHWAYS,TRANSPORT RESEARCH WING Report</a:t>
            </a:r>
          </a:p>
          <a:p>
            <a:r>
              <a:rPr lang="en-IN" sz="1000" dirty="0" smtClean="0">
                <a:latin typeface="Book Antiqua" panose="02040602050305030304" pitchFamily="18" charset="0"/>
              </a:rPr>
              <a:t> </a:t>
            </a:r>
            <a:endParaRPr lang="en-IN" sz="1000" dirty="0"/>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36425" y="885163"/>
            <a:ext cx="7179777" cy="3547795"/>
          </a:xfrm>
          <a:prstGeom prst="rect">
            <a:avLst/>
          </a:prstGeom>
        </p:spPr>
      </p:pic>
    </p:spTree>
    <p:extLst>
      <p:ext uri="{BB962C8B-B14F-4D97-AF65-F5344CB8AC3E}">
        <p14:creationId xmlns:p14="http://schemas.microsoft.com/office/powerpoint/2010/main" val="60665593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Shape 102"/>
          <p:cNvSpPr/>
          <p:nvPr/>
        </p:nvSpPr>
        <p:spPr>
          <a:xfrm>
            <a:off x="2676700" y="202713"/>
            <a:ext cx="38577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3" name="Shape 103"/>
          <p:cNvPicPr preferRelativeResize="0"/>
          <p:nvPr/>
        </p:nvPicPr>
        <p:blipFill rotWithShape="1">
          <a:blip r:embed="rId3">
            <a:alphaModFix/>
          </a:blip>
          <a:srcRect/>
          <a:stretch/>
        </p:blipFill>
        <p:spPr>
          <a:xfrm>
            <a:off x="8082450" y="0"/>
            <a:ext cx="1061551" cy="1072024"/>
          </a:xfrm>
          <a:prstGeom prst="rect">
            <a:avLst/>
          </a:prstGeom>
          <a:noFill/>
          <a:ln>
            <a:noFill/>
          </a:ln>
        </p:spPr>
      </p:pic>
      <p:sp>
        <p:nvSpPr>
          <p:cNvPr id="104" name="Shape 104"/>
          <p:cNvSpPr txBox="1"/>
          <p:nvPr/>
        </p:nvSpPr>
        <p:spPr>
          <a:xfrm>
            <a:off x="2578350" y="275913"/>
            <a:ext cx="3987300" cy="593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1" dirty="0" smtClean="0">
                <a:solidFill>
                  <a:srgbClr val="FFFFFF"/>
                </a:solidFill>
              </a:rPr>
              <a:t>Drowsiness Driving</a:t>
            </a:r>
            <a:endParaRPr sz="2000" b="1" i="0" u="none" strike="noStrike" cap="none" dirty="0">
              <a:solidFill>
                <a:srgbClr val="FFFFFF"/>
              </a:solidFill>
              <a:latin typeface="Arial"/>
              <a:ea typeface="Arial"/>
              <a:cs typeface="Arial"/>
              <a:sym typeface="Arial"/>
            </a:endParaRPr>
          </a:p>
        </p:txBody>
      </p:sp>
      <p:pic>
        <p:nvPicPr>
          <p:cNvPr id="106" name="Shape 106"/>
          <p:cNvPicPr preferRelativeResize="0"/>
          <p:nvPr/>
        </p:nvPicPr>
        <p:blipFill rotWithShape="1">
          <a:blip r:embed="rId4">
            <a:alphaModFix/>
          </a:blip>
          <a:srcRect/>
          <a:stretch/>
        </p:blipFill>
        <p:spPr>
          <a:xfrm>
            <a:off x="61825" y="76200"/>
            <a:ext cx="1174600" cy="886200"/>
          </a:xfrm>
          <a:prstGeom prst="rect">
            <a:avLst/>
          </a:prstGeom>
          <a:noFill/>
          <a:ln>
            <a:noFill/>
          </a:ln>
        </p:spPr>
      </p:pic>
      <p:sp>
        <p:nvSpPr>
          <p:cNvPr id="107" name="Shape 107"/>
          <p:cNvSpPr txBox="1"/>
          <p:nvPr/>
        </p:nvSpPr>
        <p:spPr>
          <a:xfrm>
            <a:off x="0" y="4683300"/>
            <a:ext cx="9144000" cy="460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1" u="none" strike="noStrike" cap="none" dirty="0">
                <a:solidFill>
                  <a:schemeClr val="accent2"/>
                </a:solidFill>
                <a:latin typeface="Arial"/>
                <a:ea typeface="Arial"/>
                <a:cs typeface="Arial"/>
                <a:sym typeface="Arial"/>
              </a:rPr>
              <a:t>#HumseFarakPadtaHai</a:t>
            </a:r>
            <a:r>
              <a:rPr lang="en-IN" sz="1800" b="0" i="0" u="none" strike="noStrike" cap="none" dirty="0">
                <a:solidFill>
                  <a:schemeClr val="accent2"/>
                </a:solidFill>
                <a:latin typeface="Arial"/>
                <a:ea typeface="Arial"/>
                <a:cs typeface="Arial"/>
                <a:sym typeface="Arial"/>
              </a:rPr>
              <a:t>                                                                    www.road-safety.co.in</a:t>
            </a:r>
            <a:endParaRPr sz="1800" b="0" i="0" u="none" strike="noStrike" cap="none" dirty="0">
              <a:solidFill>
                <a:schemeClr val="accent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accent1"/>
              </a:solidFill>
              <a:latin typeface="Arial"/>
              <a:ea typeface="Arial"/>
              <a:cs typeface="Arial"/>
              <a:sym typeface="Arial"/>
            </a:endParaRPr>
          </a:p>
        </p:txBody>
      </p:sp>
      <p:sp>
        <p:nvSpPr>
          <p:cNvPr id="3" name="Rectangle 2"/>
          <p:cNvSpPr/>
          <p:nvPr/>
        </p:nvSpPr>
        <p:spPr>
          <a:xfrm>
            <a:off x="770562" y="4154494"/>
            <a:ext cx="8527550" cy="584775"/>
          </a:xfrm>
          <a:prstGeom prst="rect">
            <a:avLst/>
          </a:prstGeom>
        </p:spPr>
        <p:txBody>
          <a:bodyPr wrap="square">
            <a:spAutoFit/>
          </a:bodyPr>
          <a:lstStyle/>
          <a:p>
            <a:endParaRPr lang="en-IN" sz="1600" dirty="0">
              <a:latin typeface="Book Antiqua" panose="02040602050305030304" pitchFamily="18" charset="0"/>
            </a:endParaRPr>
          </a:p>
          <a:p>
            <a:r>
              <a:rPr lang="en-IN" sz="1600" dirty="0">
                <a:latin typeface="Book Antiqua" panose="02040602050305030304" pitchFamily="18" charset="0"/>
              </a:rPr>
              <a:t> </a:t>
            </a:r>
            <a:endParaRPr lang="en-IN" sz="1000" dirty="0"/>
          </a:p>
        </p:txBody>
      </p:sp>
      <p:sp>
        <p:nvSpPr>
          <p:cNvPr id="2" name="Rectangle 1"/>
          <p:cNvSpPr/>
          <p:nvPr/>
        </p:nvSpPr>
        <p:spPr>
          <a:xfrm>
            <a:off x="2517168" y="4067747"/>
            <a:ext cx="4572000" cy="584775"/>
          </a:xfrm>
          <a:prstGeom prst="rect">
            <a:avLst/>
          </a:prstGeom>
        </p:spPr>
        <p:txBody>
          <a:bodyPr>
            <a:spAutoFit/>
          </a:bodyPr>
          <a:lstStyle/>
          <a:p>
            <a:endParaRPr lang="en-IN" sz="1600" dirty="0">
              <a:latin typeface="Book Antiqua" panose="02040602050305030304" pitchFamily="18" charset="0"/>
            </a:endParaRPr>
          </a:p>
          <a:p>
            <a:r>
              <a:rPr lang="en-IN" sz="1600" dirty="0">
                <a:latin typeface="Book Antiqua" panose="02040602050305030304" pitchFamily="18" charset="0"/>
              </a:rPr>
              <a:t> </a:t>
            </a:r>
            <a:endParaRPr lang="en-IN" dirty="0"/>
          </a:p>
        </p:txBody>
      </p:sp>
      <p:sp>
        <p:nvSpPr>
          <p:cNvPr id="5" name="Rectangle 4"/>
          <p:cNvSpPr/>
          <p:nvPr/>
        </p:nvSpPr>
        <p:spPr>
          <a:xfrm>
            <a:off x="873303" y="956060"/>
            <a:ext cx="7346023" cy="954107"/>
          </a:xfrm>
          <a:prstGeom prst="rect">
            <a:avLst/>
          </a:prstGeom>
        </p:spPr>
        <p:txBody>
          <a:bodyPr wrap="square">
            <a:spAutoFit/>
          </a:bodyPr>
          <a:lstStyle/>
          <a:p>
            <a:r>
              <a:rPr lang="en-IN" dirty="0" smtClean="0">
                <a:solidFill>
                  <a:srgbClr val="222222"/>
                </a:solidFill>
                <a:latin typeface="Helvetica Neue"/>
              </a:rPr>
              <a:t>In America, From </a:t>
            </a:r>
            <a:r>
              <a:rPr lang="en-IN" dirty="0">
                <a:solidFill>
                  <a:srgbClr val="222222"/>
                </a:solidFill>
                <a:latin typeface="Helvetica Neue"/>
              </a:rPr>
              <a:t>2005-2009, drowsy driving accounted for approximately 1.4% of all car accidents.</a:t>
            </a:r>
          </a:p>
          <a:p>
            <a:r>
              <a:rPr lang="en-IN" dirty="0">
                <a:solidFill>
                  <a:srgbClr val="222222"/>
                </a:solidFill>
                <a:latin typeface="Helvetica Neue"/>
              </a:rPr>
              <a:t>But don't let the small percentage number fool you. That 1.4% represents </a:t>
            </a:r>
            <a:r>
              <a:rPr lang="en-IN" b="1" dirty="0">
                <a:solidFill>
                  <a:srgbClr val="222222"/>
                </a:solidFill>
                <a:latin typeface="Helvetica Neue"/>
              </a:rPr>
              <a:t>5,895,000</a:t>
            </a:r>
            <a:r>
              <a:rPr lang="en-IN" dirty="0">
                <a:solidFill>
                  <a:srgbClr val="222222"/>
                </a:solidFill>
                <a:latin typeface="Helvetica Neue"/>
              </a:rPr>
              <a:t> car accidents during those 5 years.</a:t>
            </a:r>
          </a:p>
        </p:txBody>
      </p:sp>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233" y="2016637"/>
            <a:ext cx="4209762" cy="2298991"/>
          </a:xfrm>
          <a:prstGeom prst="rect">
            <a:avLst/>
          </a:prstGeom>
        </p:spPr>
      </p:pic>
      <p:sp>
        <p:nvSpPr>
          <p:cNvPr id="7" name="Rectangle 6"/>
          <p:cNvSpPr/>
          <p:nvPr/>
        </p:nvSpPr>
        <p:spPr>
          <a:xfrm>
            <a:off x="4279650" y="2032300"/>
            <a:ext cx="4572000" cy="2246769"/>
          </a:xfrm>
          <a:prstGeom prst="rect">
            <a:avLst/>
          </a:prstGeom>
        </p:spPr>
        <p:txBody>
          <a:bodyPr>
            <a:spAutoFit/>
          </a:bodyPr>
          <a:lstStyle/>
          <a:p>
            <a:r>
              <a:rPr lang="en-IN" dirty="0">
                <a:solidFill>
                  <a:srgbClr val="222222"/>
                </a:solidFill>
                <a:latin typeface="Helvetica Neue"/>
              </a:rPr>
              <a:t>This means an average of </a:t>
            </a:r>
            <a:r>
              <a:rPr lang="en-IN" b="1" dirty="0">
                <a:solidFill>
                  <a:srgbClr val="222222"/>
                </a:solidFill>
                <a:latin typeface="Helvetica Neue"/>
              </a:rPr>
              <a:t>83,000</a:t>
            </a:r>
            <a:r>
              <a:rPr lang="en-IN" dirty="0">
                <a:solidFill>
                  <a:srgbClr val="222222"/>
                </a:solidFill>
                <a:latin typeface="Helvetica Neue"/>
              </a:rPr>
              <a:t> car accidents occurred every year due to drowsy driving.</a:t>
            </a:r>
          </a:p>
          <a:p>
            <a:r>
              <a:rPr lang="en-IN" dirty="0">
                <a:solidFill>
                  <a:srgbClr val="222222"/>
                </a:solidFill>
                <a:latin typeface="Helvetica Neue"/>
              </a:rPr>
              <a:t>In 2014, 846 people were killed in drowsy driver related car accidents. This accounted for 2.6% of all car accident fatalities in 2014.</a:t>
            </a:r>
          </a:p>
          <a:p>
            <a:r>
              <a:rPr lang="en-IN" dirty="0">
                <a:solidFill>
                  <a:srgbClr val="222222"/>
                </a:solidFill>
                <a:latin typeface="Helvetica Neue"/>
              </a:rPr>
              <a:t>Research has shown these figures to be consistent throughout the years.</a:t>
            </a:r>
          </a:p>
          <a:p>
            <a:r>
              <a:rPr lang="en-IN" dirty="0">
                <a:solidFill>
                  <a:srgbClr val="222222"/>
                </a:solidFill>
                <a:latin typeface="Helvetica Neue"/>
              </a:rPr>
              <a:t>From 2005-2009 an average of 1,004 people died every year (2.5% of all fatalities) from drowsy driver related car accidents.</a:t>
            </a:r>
          </a:p>
        </p:txBody>
      </p:sp>
    </p:spTree>
    <p:extLst>
      <p:ext uri="{BB962C8B-B14F-4D97-AF65-F5344CB8AC3E}">
        <p14:creationId xmlns:p14="http://schemas.microsoft.com/office/powerpoint/2010/main" val="171394275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Shape 102"/>
          <p:cNvSpPr/>
          <p:nvPr/>
        </p:nvSpPr>
        <p:spPr>
          <a:xfrm>
            <a:off x="2676700" y="202713"/>
            <a:ext cx="38577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3" name="Shape 103"/>
          <p:cNvPicPr preferRelativeResize="0"/>
          <p:nvPr/>
        </p:nvPicPr>
        <p:blipFill rotWithShape="1">
          <a:blip r:embed="rId3">
            <a:alphaModFix/>
          </a:blip>
          <a:srcRect/>
          <a:stretch/>
        </p:blipFill>
        <p:spPr>
          <a:xfrm>
            <a:off x="8082450" y="0"/>
            <a:ext cx="1061551" cy="1072024"/>
          </a:xfrm>
          <a:prstGeom prst="rect">
            <a:avLst/>
          </a:prstGeom>
          <a:noFill/>
          <a:ln>
            <a:noFill/>
          </a:ln>
        </p:spPr>
      </p:pic>
      <p:sp>
        <p:nvSpPr>
          <p:cNvPr id="104" name="Shape 104"/>
          <p:cNvSpPr txBox="1"/>
          <p:nvPr/>
        </p:nvSpPr>
        <p:spPr>
          <a:xfrm>
            <a:off x="2578350" y="275913"/>
            <a:ext cx="3987300" cy="593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IN" sz="2000" b="1">
                <a:solidFill>
                  <a:srgbClr val="FFFFFF"/>
                </a:solidFill>
              </a:rPr>
              <a:t>Current Solutions</a:t>
            </a:r>
            <a:endParaRPr sz="2000" b="1" i="0" u="none" strike="noStrike" cap="none">
              <a:solidFill>
                <a:srgbClr val="FFFFFF"/>
              </a:solidFill>
              <a:latin typeface="Arial"/>
              <a:ea typeface="Arial"/>
              <a:cs typeface="Arial"/>
              <a:sym typeface="Arial"/>
            </a:endParaRPr>
          </a:p>
        </p:txBody>
      </p:sp>
      <p:sp>
        <p:nvSpPr>
          <p:cNvPr id="105" name="Shape 105"/>
          <p:cNvSpPr/>
          <p:nvPr/>
        </p:nvSpPr>
        <p:spPr>
          <a:xfrm>
            <a:off x="3471158" y="962399"/>
            <a:ext cx="2268900" cy="3894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a:solidFill>
                  <a:srgbClr val="FFFFFF"/>
                </a:solidFill>
              </a:rPr>
              <a:t>Solution</a:t>
            </a:r>
            <a:endParaRPr sz="1400" b="0" i="0" u="none" strike="noStrike" cap="none">
              <a:solidFill>
                <a:srgbClr val="FFFFFF"/>
              </a:solidFill>
              <a:latin typeface="Arial"/>
              <a:ea typeface="Arial"/>
              <a:cs typeface="Arial"/>
              <a:sym typeface="Arial"/>
            </a:endParaRPr>
          </a:p>
        </p:txBody>
      </p:sp>
      <p:pic>
        <p:nvPicPr>
          <p:cNvPr id="106" name="Shape 106"/>
          <p:cNvPicPr preferRelativeResize="0"/>
          <p:nvPr/>
        </p:nvPicPr>
        <p:blipFill rotWithShape="1">
          <a:blip r:embed="rId4">
            <a:alphaModFix/>
          </a:blip>
          <a:srcRect/>
          <a:stretch/>
        </p:blipFill>
        <p:spPr>
          <a:xfrm>
            <a:off x="61825" y="76200"/>
            <a:ext cx="1174600" cy="886200"/>
          </a:xfrm>
          <a:prstGeom prst="rect">
            <a:avLst/>
          </a:prstGeom>
          <a:noFill/>
          <a:ln>
            <a:noFill/>
          </a:ln>
        </p:spPr>
      </p:pic>
      <p:sp>
        <p:nvSpPr>
          <p:cNvPr id="107" name="Shape 107"/>
          <p:cNvSpPr txBox="1"/>
          <p:nvPr/>
        </p:nvSpPr>
        <p:spPr>
          <a:xfrm>
            <a:off x="0" y="4683300"/>
            <a:ext cx="9144000" cy="460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1" u="none" strike="noStrike" cap="none" dirty="0">
                <a:solidFill>
                  <a:schemeClr val="accent2"/>
                </a:solidFill>
                <a:latin typeface="Arial"/>
                <a:ea typeface="Arial"/>
                <a:cs typeface="Arial"/>
                <a:sym typeface="Arial"/>
              </a:rPr>
              <a:t>#HumseFarakPadtaHai</a:t>
            </a:r>
            <a:r>
              <a:rPr lang="en-IN" sz="1800" b="0" i="0" u="none" strike="noStrike" cap="none" dirty="0">
                <a:solidFill>
                  <a:schemeClr val="accent2"/>
                </a:solidFill>
                <a:latin typeface="Arial"/>
                <a:ea typeface="Arial"/>
                <a:cs typeface="Arial"/>
                <a:sym typeface="Arial"/>
              </a:rPr>
              <a:t>                                                                    www.road-safety.co.in</a:t>
            </a:r>
            <a:endParaRPr sz="1800" b="0" i="0" u="none" strike="noStrike" cap="none" dirty="0">
              <a:solidFill>
                <a:schemeClr val="accent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accent1"/>
              </a:solidFill>
              <a:latin typeface="Arial"/>
              <a:ea typeface="Arial"/>
              <a:cs typeface="Arial"/>
              <a:sym typeface="Arial"/>
            </a:endParaRPr>
          </a:p>
        </p:txBody>
      </p:sp>
      <p:sp>
        <p:nvSpPr>
          <p:cNvPr id="108" name="Shape 108"/>
          <p:cNvSpPr txBox="1"/>
          <p:nvPr/>
        </p:nvSpPr>
        <p:spPr>
          <a:xfrm>
            <a:off x="1156651" y="1479017"/>
            <a:ext cx="7329300" cy="3000000"/>
          </a:xfrm>
          <a:prstGeom prst="rect">
            <a:avLst/>
          </a:prstGeom>
          <a:noFill/>
          <a:ln>
            <a:noFill/>
          </a:ln>
        </p:spPr>
        <p:txBody>
          <a:bodyPr spcFirstLastPara="1" wrap="square" lIns="91425" tIns="91425" rIns="91425" bIns="91425" anchor="ctr" anchorCtr="0">
            <a:noAutofit/>
          </a:bodyPr>
          <a:lstStyle/>
          <a:p>
            <a:pPr marL="457200" lvl="0" indent="-342900" rtl="0">
              <a:spcBef>
                <a:spcPts val="0"/>
              </a:spcBef>
              <a:spcAft>
                <a:spcPts val="0"/>
              </a:spcAft>
              <a:buClr>
                <a:schemeClr val="dk1"/>
              </a:buClr>
              <a:buSzPts val="1800"/>
              <a:buFont typeface="Nunito"/>
              <a:buChar char="●"/>
            </a:pPr>
            <a:endParaRPr sz="1800" b="1" dirty="0">
              <a:solidFill>
                <a:schemeClr val="dk1"/>
              </a:solidFill>
              <a:latin typeface="Nunito"/>
              <a:ea typeface="Nunito"/>
              <a:cs typeface="Nunito"/>
              <a:sym typeface="Nunito"/>
            </a:endParaRPr>
          </a:p>
        </p:txBody>
      </p:sp>
      <p:sp>
        <p:nvSpPr>
          <p:cNvPr id="9" name="Shape 108"/>
          <p:cNvSpPr txBox="1"/>
          <p:nvPr/>
        </p:nvSpPr>
        <p:spPr>
          <a:xfrm>
            <a:off x="1309051" y="1631417"/>
            <a:ext cx="7329300" cy="3000000"/>
          </a:xfrm>
          <a:prstGeom prst="rect">
            <a:avLst/>
          </a:prstGeom>
          <a:noFill/>
          <a:ln>
            <a:noFill/>
          </a:ln>
        </p:spPr>
        <p:txBody>
          <a:bodyPr spcFirstLastPara="1" wrap="square" lIns="91425" tIns="91425" rIns="91425" bIns="91425" anchor="ctr" anchorCtr="0">
            <a:noAutofit/>
          </a:bodyPr>
          <a:lstStyle/>
          <a:p>
            <a:pPr marL="457200" lvl="0" indent="-342900" rtl="0">
              <a:spcBef>
                <a:spcPts val="0"/>
              </a:spcBef>
              <a:spcAft>
                <a:spcPts val="0"/>
              </a:spcAft>
              <a:buClr>
                <a:schemeClr val="dk1"/>
              </a:buClr>
              <a:buSzPts val="1800"/>
              <a:buFont typeface="Nunito"/>
              <a:buChar char="●"/>
            </a:pPr>
            <a:endParaRPr sz="1800" b="1" dirty="0">
              <a:solidFill>
                <a:schemeClr val="dk1"/>
              </a:solidFill>
              <a:latin typeface="Nunito"/>
              <a:ea typeface="Nunito"/>
              <a:cs typeface="Nunito"/>
              <a:sym typeface="Nunito"/>
            </a:endParaRPr>
          </a:p>
        </p:txBody>
      </p:sp>
      <p:sp>
        <p:nvSpPr>
          <p:cNvPr id="10" name="Shape 108"/>
          <p:cNvSpPr txBox="1"/>
          <p:nvPr/>
        </p:nvSpPr>
        <p:spPr>
          <a:xfrm>
            <a:off x="544530" y="1479017"/>
            <a:ext cx="8246221" cy="3304800"/>
          </a:xfrm>
          <a:prstGeom prst="rect">
            <a:avLst/>
          </a:prstGeom>
          <a:noFill/>
          <a:ln>
            <a:noFill/>
          </a:ln>
        </p:spPr>
        <p:txBody>
          <a:bodyPr spcFirstLastPara="1" wrap="square" lIns="91425" tIns="91425" rIns="91425" bIns="91425" anchor="ctr" anchorCtr="0">
            <a:noAutofit/>
          </a:bodyPr>
          <a:lstStyle/>
          <a:p>
            <a:pPr marL="400050" lvl="0" indent="-285750">
              <a:buClr>
                <a:schemeClr val="dk1"/>
              </a:buClr>
              <a:buSzPts val="1800"/>
              <a:buFont typeface="Arial" panose="020B0604020202020204" pitchFamily="34" charset="0"/>
              <a:buChar char="•"/>
            </a:pPr>
            <a:r>
              <a:rPr lang="en-IN" sz="1800" dirty="0"/>
              <a:t>There are </a:t>
            </a:r>
            <a:r>
              <a:rPr lang="en-IN" sz="1800" dirty="0" smtClean="0"/>
              <a:t>few laws against </a:t>
            </a:r>
            <a:r>
              <a:rPr lang="en-IN" sz="1800" dirty="0"/>
              <a:t>drowsy </a:t>
            </a:r>
            <a:r>
              <a:rPr lang="en-IN" sz="1800" dirty="0" smtClean="0"/>
              <a:t>driving </a:t>
            </a:r>
            <a:r>
              <a:rPr lang="en-IN" sz="1800" dirty="0"/>
              <a:t>around the world, as drowsiness is often not measured or tested on the road</a:t>
            </a:r>
            <a:r>
              <a:rPr lang="en-IN" sz="1800" dirty="0" smtClean="0"/>
              <a:t>.</a:t>
            </a:r>
          </a:p>
          <a:p>
            <a:pPr marL="114300" lvl="0">
              <a:buClr>
                <a:schemeClr val="dk1"/>
              </a:buClr>
              <a:buSzPts val="1800"/>
            </a:pPr>
            <a:r>
              <a:rPr lang="en-IN" sz="1800" dirty="0">
                <a:solidFill>
                  <a:schemeClr val="dk1"/>
                </a:solidFill>
                <a:latin typeface="Nunito"/>
                <a:ea typeface="Nunito"/>
                <a:cs typeface="Nunito"/>
                <a:sym typeface="Nunito"/>
              </a:rPr>
              <a:t>Maggie’s Law – New Jersey, USA Probably the most well known drowsy driving law was passed in the US state New Jersey. Maggie’s Law was passed in June 2003 and makes it illegal to knowingly drive a vehicle while impaired by lack of sleep. Drivers who kill someone in such a situation can be charged with ‘vehicular homicide’. The law was created to honour Maggie McDonnell, who was killed at the age of 20 by a driver who admitted to being awake for 30 hours before getting behind the wheel, and had also been using drugs. The driver’s sole punishment was a suspended jail sentence and a $200 fine.</a:t>
            </a:r>
            <a:endParaRPr sz="1800" dirty="0">
              <a:solidFill>
                <a:schemeClr val="dk1"/>
              </a:solidFill>
              <a:latin typeface="Nunito"/>
              <a:ea typeface="Nunito"/>
              <a:cs typeface="Nunito"/>
              <a:sym typeface="Nunito"/>
            </a:endParaRPr>
          </a:p>
        </p:txBody>
      </p:sp>
    </p:spTree>
    <p:extLst>
      <p:ext uri="{BB962C8B-B14F-4D97-AF65-F5344CB8AC3E}">
        <p14:creationId xmlns:p14="http://schemas.microsoft.com/office/powerpoint/2010/main" val="292955357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Shape 102"/>
          <p:cNvSpPr/>
          <p:nvPr/>
        </p:nvSpPr>
        <p:spPr>
          <a:xfrm>
            <a:off x="2676700" y="202713"/>
            <a:ext cx="3857700" cy="6666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03" name="Shape 103"/>
          <p:cNvPicPr preferRelativeResize="0"/>
          <p:nvPr/>
        </p:nvPicPr>
        <p:blipFill rotWithShape="1">
          <a:blip r:embed="rId3">
            <a:alphaModFix/>
          </a:blip>
          <a:srcRect/>
          <a:stretch/>
        </p:blipFill>
        <p:spPr>
          <a:xfrm>
            <a:off x="8082450" y="0"/>
            <a:ext cx="1061551" cy="1072024"/>
          </a:xfrm>
          <a:prstGeom prst="rect">
            <a:avLst/>
          </a:prstGeom>
          <a:noFill/>
          <a:ln>
            <a:noFill/>
          </a:ln>
        </p:spPr>
      </p:pic>
      <p:sp>
        <p:nvSpPr>
          <p:cNvPr id="104" name="Shape 104"/>
          <p:cNvSpPr txBox="1"/>
          <p:nvPr/>
        </p:nvSpPr>
        <p:spPr>
          <a:xfrm>
            <a:off x="2578350" y="275913"/>
            <a:ext cx="3987300" cy="593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IN" sz="2000" b="1">
                <a:solidFill>
                  <a:srgbClr val="FFFFFF"/>
                </a:solidFill>
              </a:rPr>
              <a:t>Current Solutions</a:t>
            </a:r>
            <a:endParaRPr sz="2000" b="1" i="0" u="none" strike="noStrike" cap="none">
              <a:solidFill>
                <a:srgbClr val="FFFFFF"/>
              </a:solidFill>
              <a:latin typeface="Arial"/>
              <a:ea typeface="Arial"/>
              <a:cs typeface="Arial"/>
              <a:sym typeface="Arial"/>
            </a:endParaRPr>
          </a:p>
        </p:txBody>
      </p:sp>
      <p:sp>
        <p:nvSpPr>
          <p:cNvPr id="105" name="Shape 105"/>
          <p:cNvSpPr/>
          <p:nvPr/>
        </p:nvSpPr>
        <p:spPr>
          <a:xfrm>
            <a:off x="3471158" y="962399"/>
            <a:ext cx="2268900" cy="389400"/>
          </a:xfrm>
          <a:prstGeom prst="roundRect">
            <a:avLst>
              <a:gd name="adj" fmla="val 16667"/>
            </a:avLst>
          </a:prstGeom>
          <a:solidFill>
            <a:srgbClr val="3D599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IN">
                <a:solidFill>
                  <a:srgbClr val="FFFFFF"/>
                </a:solidFill>
              </a:rPr>
              <a:t>Solution</a:t>
            </a:r>
            <a:endParaRPr sz="1400" b="0" i="0" u="none" strike="noStrike" cap="none">
              <a:solidFill>
                <a:srgbClr val="FFFFFF"/>
              </a:solidFill>
              <a:latin typeface="Arial"/>
              <a:ea typeface="Arial"/>
              <a:cs typeface="Arial"/>
              <a:sym typeface="Arial"/>
            </a:endParaRPr>
          </a:p>
        </p:txBody>
      </p:sp>
      <p:pic>
        <p:nvPicPr>
          <p:cNvPr id="106" name="Shape 106"/>
          <p:cNvPicPr preferRelativeResize="0"/>
          <p:nvPr/>
        </p:nvPicPr>
        <p:blipFill rotWithShape="1">
          <a:blip r:embed="rId4">
            <a:alphaModFix/>
          </a:blip>
          <a:srcRect/>
          <a:stretch/>
        </p:blipFill>
        <p:spPr>
          <a:xfrm>
            <a:off x="61825" y="76200"/>
            <a:ext cx="1174600" cy="886200"/>
          </a:xfrm>
          <a:prstGeom prst="rect">
            <a:avLst/>
          </a:prstGeom>
          <a:noFill/>
          <a:ln>
            <a:noFill/>
          </a:ln>
        </p:spPr>
      </p:pic>
      <p:sp>
        <p:nvSpPr>
          <p:cNvPr id="107" name="Shape 107"/>
          <p:cNvSpPr txBox="1"/>
          <p:nvPr/>
        </p:nvSpPr>
        <p:spPr>
          <a:xfrm>
            <a:off x="0" y="4683300"/>
            <a:ext cx="9144000" cy="460200"/>
          </a:xfrm>
          <a:prstGeom prst="rect">
            <a:avLst/>
          </a:prstGeom>
          <a:solidFill>
            <a:schemeClr val="accen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IN" sz="1800" b="0" i="1" u="none" strike="noStrike" cap="none" dirty="0">
                <a:solidFill>
                  <a:schemeClr val="accent2"/>
                </a:solidFill>
                <a:latin typeface="Arial"/>
                <a:ea typeface="Arial"/>
                <a:cs typeface="Arial"/>
                <a:sym typeface="Arial"/>
              </a:rPr>
              <a:t>#HumseFarakPadtaHai</a:t>
            </a:r>
            <a:r>
              <a:rPr lang="en-IN" sz="1800" b="0" i="0" u="none" strike="noStrike" cap="none" dirty="0">
                <a:solidFill>
                  <a:schemeClr val="accent2"/>
                </a:solidFill>
                <a:latin typeface="Arial"/>
                <a:ea typeface="Arial"/>
                <a:cs typeface="Arial"/>
                <a:sym typeface="Arial"/>
              </a:rPr>
              <a:t>                                                                    www.road-safety.co.in</a:t>
            </a:r>
            <a:endParaRPr sz="1800" b="0" i="0" u="none" strike="noStrike" cap="none" dirty="0">
              <a:solidFill>
                <a:schemeClr val="accent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accent1"/>
              </a:solidFill>
              <a:latin typeface="Arial"/>
              <a:ea typeface="Arial"/>
              <a:cs typeface="Arial"/>
              <a:sym typeface="Arial"/>
            </a:endParaRPr>
          </a:p>
        </p:txBody>
      </p:sp>
      <p:sp>
        <p:nvSpPr>
          <p:cNvPr id="108" name="Shape 108"/>
          <p:cNvSpPr txBox="1"/>
          <p:nvPr/>
        </p:nvSpPr>
        <p:spPr>
          <a:xfrm>
            <a:off x="1156651" y="1479017"/>
            <a:ext cx="7329300" cy="3000000"/>
          </a:xfrm>
          <a:prstGeom prst="rect">
            <a:avLst/>
          </a:prstGeom>
          <a:noFill/>
          <a:ln>
            <a:noFill/>
          </a:ln>
        </p:spPr>
        <p:txBody>
          <a:bodyPr spcFirstLastPara="1" wrap="square" lIns="91425" tIns="91425" rIns="91425" bIns="91425" anchor="ctr" anchorCtr="0">
            <a:noAutofit/>
          </a:bodyPr>
          <a:lstStyle/>
          <a:p>
            <a:pPr marL="457200" lvl="0" indent="-342900" rtl="0">
              <a:spcBef>
                <a:spcPts val="0"/>
              </a:spcBef>
              <a:spcAft>
                <a:spcPts val="0"/>
              </a:spcAft>
              <a:buClr>
                <a:schemeClr val="dk1"/>
              </a:buClr>
              <a:buSzPts val="1800"/>
              <a:buFont typeface="Nunito"/>
              <a:buChar char="●"/>
            </a:pPr>
            <a:endParaRPr sz="1800" b="1" dirty="0">
              <a:solidFill>
                <a:schemeClr val="dk1"/>
              </a:solidFill>
              <a:latin typeface="Nunito"/>
              <a:ea typeface="Nunito"/>
              <a:cs typeface="Nunito"/>
              <a:sym typeface="Nunito"/>
            </a:endParaRPr>
          </a:p>
        </p:txBody>
      </p:sp>
      <p:sp>
        <p:nvSpPr>
          <p:cNvPr id="9" name="Shape 108"/>
          <p:cNvSpPr txBox="1"/>
          <p:nvPr/>
        </p:nvSpPr>
        <p:spPr>
          <a:xfrm>
            <a:off x="1309051" y="1631417"/>
            <a:ext cx="7329300" cy="3000000"/>
          </a:xfrm>
          <a:prstGeom prst="rect">
            <a:avLst/>
          </a:prstGeom>
          <a:noFill/>
          <a:ln>
            <a:noFill/>
          </a:ln>
        </p:spPr>
        <p:txBody>
          <a:bodyPr spcFirstLastPara="1" wrap="square" lIns="91425" tIns="91425" rIns="91425" bIns="91425" anchor="ctr" anchorCtr="0">
            <a:noAutofit/>
          </a:bodyPr>
          <a:lstStyle/>
          <a:p>
            <a:pPr marL="457200" lvl="0" indent="-342900" rtl="0">
              <a:spcBef>
                <a:spcPts val="0"/>
              </a:spcBef>
              <a:spcAft>
                <a:spcPts val="0"/>
              </a:spcAft>
              <a:buClr>
                <a:schemeClr val="dk1"/>
              </a:buClr>
              <a:buSzPts val="1800"/>
              <a:buFont typeface="Nunito"/>
              <a:buChar char="●"/>
            </a:pPr>
            <a:endParaRPr sz="1800" b="1" dirty="0">
              <a:solidFill>
                <a:schemeClr val="dk1"/>
              </a:solidFill>
              <a:latin typeface="Nunito"/>
              <a:ea typeface="Nunito"/>
              <a:cs typeface="Nunito"/>
              <a:sym typeface="Nunito"/>
            </a:endParaRPr>
          </a:p>
        </p:txBody>
      </p:sp>
      <p:sp>
        <p:nvSpPr>
          <p:cNvPr id="10" name="Shape 108"/>
          <p:cNvSpPr txBox="1"/>
          <p:nvPr/>
        </p:nvSpPr>
        <p:spPr>
          <a:xfrm>
            <a:off x="544530" y="1479017"/>
            <a:ext cx="8246221" cy="3304800"/>
          </a:xfrm>
          <a:prstGeom prst="rect">
            <a:avLst/>
          </a:prstGeom>
          <a:noFill/>
          <a:ln>
            <a:noFill/>
          </a:ln>
        </p:spPr>
        <p:txBody>
          <a:bodyPr spcFirstLastPara="1" wrap="square" lIns="91425" tIns="91425" rIns="91425" bIns="91425" anchor="ctr" anchorCtr="0">
            <a:noAutofit/>
          </a:bodyPr>
          <a:lstStyle/>
          <a:p>
            <a:pPr marL="400050" lvl="0" indent="-285750">
              <a:buClr>
                <a:schemeClr val="dk1"/>
              </a:buClr>
              <a:buSzPts val="1800"/>
              <a:buFont typeface="Arial" panose="020B0604020202020204" pitchFamily="34" charset="0"/>
              <a:buChar char="•"/>
            </a:pPr>
            <a:r>
              <a:rPr lang="en-US" sz="1800" dirty="0" smtClean="0">
                <a:solidFill>
                  <a:schemeClr val="dk1"/>
                </a:solidFill>
                <a:latin typeface="+mj-lt"/>
                <a:ea typeface="Nunito"/>
                <a:cs typeface="Nunito"/>
                <a:sym typeface="Nunito"/>
              </a:rPr>
              <a:t>There are several other states in the USA which have brought laws against drowsy driving after New Jersey. Many other countries like UK and Australia have also come up with some rules in their law book, but does it really matter after the accident has already occurred. </a:t>
            </a:r>
          </a:p>
        </p:txBody>
      </p:sp>
    </p:spTree>
    <p:extLst>
      <p:ext uri="{BB962C8B-B14F-4D97-AF65-F5344CB8AC3E}">
        <p14:creationId xmlns:p14="http://schemas.microsoft.com/office/powerpoint/2010/main" val="766971582"/>
      </p:ext>
    </p:extLst>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307</TotalTime>
  <Words>913</Words>
  <Application>Microsoft Office PowerPoint</Application>
  <PresentationFormat>On-screen Show (16:9)</PresentationFormat>
  <Paragraphs>128</Paragraphs>
  <Slides>25</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Book Antiqua</vt:lpstr>
      <vt:lpstr>Helvetica Neue</vt:lpstr>
      <vt:lpstr>Nunito</vt:lpstr>
      <vt:lpstr>Arial</vt:lpstr>
      <vt:lpstr>Simple Light</vt:lpstr>
      <vt:lpstr>PowerPoint Presentation</vt:lpstr>
      <vt:lpstr>PowerPoint Presentation</vt:lpstr>
      <vt:lpstr>Problem  Current solution to problem  Idea Principles Involved  Demo Major challenges Faced  Future Prospects Your learning Experience and Conclusion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GENERAL NOTES:    1. Keep it simple, informative as well as précised. 2. It is highly advice to modify the template but not to disturb the positioning of header and footers. 3. Improvise upon the overall slide. You are absolutely free to make changes. 4. This is just to facilitate the basic idea of the sample Presentation. 5. There is no limit to the number of slides.   ALL THE BEST!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Ashwani Arya</dc:creator>
  <cp:lastModifiedBy>Ashwani Arya</cp:lastModifiedBy>
  <cp:revision>27</cp:revision>
  <dcterms:modified xsi:type="dcterms:W3CDTF">2018-04-20T15:51:30Z</dcterms:modified>
</cp:coreProperties>
</file>